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1" r:id="rId2"/>
    <p:sldId id="262" r:id="rId3"/>
    <p:sldId id="263" r:id="rId4"/>
    <p:sldId id="266" r:id="rId5"/>
    <p:sldId id="256" r:id="rId6"/>
    <p:sldId id="257" r:id="rId7"/>
    <p:sldId id="258" r:id="rId8"/>
    <p:sldId id="259" r:id="rId9"/>
    <p:sldId id="260" r:id="rId10"/>
    <p:sldId id="267" r:id="rId11"/>
    <p:sldId id="268" r:id="rId12"/>
    <p:sldId id="270" r:id="rId13"/>
    <p:sldId id="271" r:id="rId14"/>
    <p:sldId id="269" r:id="rId15"/>
    <p:sldId id="265" r:id="rId16"/>
    <p:sldId id="26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5875"/>
    <a:srgbClr val="E58FEA"/>
    <a:srgbClr val="E4D2E4"/>
    <a:srgbClr val="D0B0CA"/>
    <a:srgbClr val="A14DBB"/>
    <a:srgbClr val="B471C9"/>
    <a:srgbClr val="EAC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napToGrid="0">
      <p:cViewPr varScale="1">
        <p:scale>
          <a:sx n="78" d="100"/>
          <a:sy n="78" d="100"/>
        </p:scale>
        <p:origin x="15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4739B-D254-4D2E-A0A0-CDC5515118C2}" type="datetimeFigureOut">
              <a:rPr lang="fr-FR" smtClean="0"/>
              <a:t>22/02/2026</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C72EB-51A3-4252-B53D-B0430AE73D19}" type="slidenum">
              <a:rPr lang="fr-FR" smtClean="0"/>
              <a:t>‹N°›</a:t>
            </a:fld>
            <a:endParaRPr lang="fr-FR" dirty="0"/>
          </a:p>
        </p:txBody>
      </p:sp>
    </p:spTree>
    <p:extLst>
      <p:ext uri="{BB962C8B-B14F-4D97-AF65-F5344CB8AC3E}">
        <p14:creationId xmlns:p14="http://schemas.microsoft.com/office/powerpoint/2010/main" val="413348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0C72EB-51A3-4252-B53D-B0430AE73D19}" type="slidenum">
              <a:rPr lang="fr-FR" smtClean="0"/>
              <a:t>5</a:t>
            </a:fld>
            <a:endParaRPr lang="fr-FR" dirty="0"/>
          </a:p>
        </p:txBody>
      </p:sp>
    </p:spTree>
    <p:extLst>
      <p:ext uri="{BB962C8B-B14F-4D97-AF65-F5344CB8AC3E}">
        <p14:creationId xmlns:p14="http://schemas.microsoft.com/office/powerpoint/2010/main" val="325904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0C72EB-51A3-4252-B53D-B0430AE73D19}" type="slidenum">
              <a:rPr lang="fr-FR" smtClean="0"/>
              <a:t>6</a:t>
            </a:fld>
            <a:endParaRPr lang="fr-FR" dirty="0"/>
          </a:p>
        </p:txBody>
      </p:sp>
    </p:spTree>
    <p:extLst>
      <p:ext uri="{BB962C8B-B14F-4D97-AF65-F5344CB8AC3E}">
        <p14:creationId xmlns:p14="http://schemas.microsoft.com/office/powerpoint/2010/main" val="139609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0C72EB-51A3-4252-B53D-B0430AE73D19}" type="slidenum">
              <a:rPr lang="fr-FR" smtClean="0"/>
              <a:t>7</a:t>
            </a:fld>
            <a:endParaRPr lang="fr-FR" dirty="0"/>
          </a:p>
        </p:txBody>
      </p:sp>
    </p:spTree>
    <p:extLst>
      <p:ext uri="{BB962C8B-B14F-4D97-AF65-F5344CB8AC3E}">
        <p14:creationId xmlns:p14="http://schemas.microsoft.com/office/powerpoint/2010/main" val="417353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0C72EB-51A3-4252-B53D-B0430AE73D19}" type="slidenum">
              <a:rPr lang="fr-FR" smtClean="0"/>
              <a:t>8</a:t>
            </a:fld>
            <a:endParaRPr lang="fr-FR" dirty="0"/>
          </a:p>
        </p:txBody>
      </p:sp>
    </p:spTree>
    <p:extLst>
      <p:ext uri="{BB962C8B-B14F-4D97-AF65-F5344CB8AC3E}">
        <p14:creationId xmlns:p14="http://schemas.microsoft.com/office/powerpoint/2010/main" val="124133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0C72EB-51A3-4252-B53D-B0430AE73D19}" type="slidenum">
              <a:rPr lang="fr-FR" smtClean="0"/>
              <a:t>9</a:t>
            </a:fld>
            <a:endParaRPr lang="fr-FR" dirty="0"/>
          </a:p>
        </p:txBody>
      </p:sp>
    </p:spTree>
    <p:extLst>
      <p:ext uri="{BB962C8B-B14F-4D97-AF65-F5344CB8AC3E}">
        <p14:creationId xmlns:p14="http://schemas.microsoft.com/office/powerpoint/2010/main" val="114994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3CBCE-7E32-5154-3AF1-EB16BB3405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A92BAD-B84E-3DB1-881D-6B02B396A9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543FCC4-A596-9B52-B021-60B94AA59FA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CEEA18F-0432-4C49-9BA1-466D723C980C}"/>
              </a:ext>
            </a:extLst>
          </p:cNvPr>
          <p:cNvSpPr>
            <a:spLocks noGrp="1"/>
          </p:cNvSpPr>
          <p:nvPr>
            <p:ph type="sldNum" sz="quarter" idx="5"/>
          </p:nvPr>
        </p:nvSpPr>
        <p:spPr/>
        <p:txBody>
          <a:bodyPr/>
          <a:lstStyle/>
          <a:p>
            <a:fld id="{A70C72EB-51A3-4252-B53D-B0430AE73D19}" type="slidenum">
              <a:rPr lang="fr-FR" smtClean="0"/>
              <a:t>10</a:t>
            </a:fld>
            <a:endParaRPr lang="fr-FR" dirty="0"/>
          </a:p>
        </p:txBody>
      </p:sp>
    </p:spTree>
    <p:extLst>
      <p:ext uri="{BB962C8B-B14F-4D97-AF65-F5344CB8AC3E}">
        <p14:creationId xmlns:p14="http://schemas.microsoft.com/office/powerpoint/2010/main" val="147688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F09D7-AC86-3489-36D4-008359D57A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7A5C55-F41B-DAA0-A509-19962550B2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C11669-8666-51F6-0816-F056F0F26A5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9BFA7A4-14A6-29E8-6BB4-F9115CAAC730}"/>
              </a:ext>
            </a:extLst>
          </p:cNvPr>
          <p:cNvSpPr>
            <a:spLocks noGrp="1"/>
          </p:cNvSpPr>
          <p:nvPr>
            <p:ph type="sldNum" sz="quarter" idx="5"/>
          </p:nvPr>
        </p:nvSpPr>
        <p:spPr/>
        <p:txBody>
          <a:bodyPr/>
          <a:lstStyle/>
          <a:p>
            <a:fld id="{A70C72EB-51A3-4252-B53D-B0430AE73D19}" type="slidenum">
              <a:rPr lang="fr-FR" smtClean="0"/>
              <a:t>11</a:t>
            </a:fld>
            <a:endParaRPr lang="fr-FR" dirty="0"/>
          </a:p>
        </p:txBody>
      </p:sp>
    </p:spTree>
    <p:extLst>
      <p:ext uri="{BB962C8B-B14F-4D97-AF65-F5344CB8AC3E}">
        <p14:creationId xmlns:p14="http://schemas.microsoft.com/office/powerpoint/2010/main" val="312290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75D50-5E91-753F-7961-48726AC5A1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FE09FD-3E64-F749-CAEB-4B78E134C4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3E792F6-08CF-1FF4-97DF-CD123A537FF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D5C0554-57C4-5BD8-F069-FA09D4A4A3BF}"/>
              </a:ext>
            </a:extLst>
          </p:cNvPr>
          <p:cNvSpPr>
            <a:spLocks noGrp="1"/>
          </p:cNvSpPr>
          <p:nvPr>
            <p:ph type="sldNum" sz="quarter" idx="5"/>
          </p:nvPr>
        </p:nvSpPr>
        <p:spPr/>
        <p:txBody>
          <a:bodyPr/>
          <a:lstStyle/>
          <a:p>
            <a:fld id="{A70C72EB-51A3-4252-B53D-B0430AE73D19}" type="slidenum">
              <a:rPr lang="fr-FR" smtClean="0"/>
              <a:t>12</a:t>
            </a:fld>
            <a:endParaRPr lang="fr-FR" dirty="0"/>
          </a:p>
        </p:txBody>
      </p:sp>
    </p:spTree>
    <p:extLst>
      <p:ext uri="{BB962C8B-B14F-4D97-AF65-F5344CB8AC3E}">
        <p14:creationId xmlns:p14="http://schemas.microsoft.com/office/powerpoint/2010/main" val="2794853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F570-0621-6DF7-D4F7-8408C2DF0CC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C3A379-FB47-4CEB-5740-9E213C3B2A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CE0708-995C-A4E1-0E71-7E3443C345C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CAD9EFD-43B1-4CD7-98E7-D9C312BCBAB7}"/>
              </a:ext>
            </a:extLst>
          </p:cNvPr>
          <p:cNvSpPr>
            <a:spLocks noGrp="1"/>
          </p:cNvSpPr>
          <p:nvPr>
            <p:ph type="sldNum" sz="quarter" idx="5"/>
          </p:nvPr>
        </p:nvSpPr>
        <p:spPr/>
        <p:txBody>
          <a:bodyPr/>
          <a:lstStyle/>
          <a:p>
            <a:fld id="{A70C72EB-51A3-4252-B53D-B0430AE73D19}" type="slidenum">
              <a:rPr lang="fr-FR" smtClean="0"/>
              <a:t>13</a:t>
            </a:fld>
            <a:endParaRPr lang="fr-FR" dirty="0"/>
          </a:p>
        </p:txBody>
      </p:sp>
    </p:spTree>
    <p:extLst>
      <p:ext uri="{BB962C8B-B14F-4D97-AF65-F5344CB8AC3E}">
        <p14:creationId xmlns:p14="http://schemas.microsoft.com/office/powerpoint/2010/main" val="119914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22964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374524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97245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174669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285542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202471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45919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241289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124723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219238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CE348C8-10F8-44A3-B2DF-85297CBE79EC}" type="datetimeFigureOut">
              <a:rPr lang="fr-FR" smtClean="0"/>
              <a:t>22/02/2026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68D553E-FD0E-444D-8B37-7AEB6B2B96CE}" type="slidenum">
              <a:rPr lang="fr-FR" smtClean="0"/>
              <a:t>‹N°›</a:t>
            </a:fld>
            <a:endParaRPr lang="fr-FR" dirty="0"/>
          </a:p>
        </p:txBody>
      </p:sp>
    </p:spTree>
    <p:extLst>
      <p:ext uri="{BB962C8B-B14F-4D97-AF65-F5344CB8AC3E}">
        <p14:creationId xmlns:p14="http://schemas.microsoft.com/office/powerpoint/2010/main" val="347027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348C8-10F8-44A3-B2DF-85297CBE79EC}" type="datetimeFigureOut">
              <a:rPr lang="fr-FR" smtClean="0"/>
              <a:t>22/02/2026</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D553E-FD0E-444D-8B37-7AEB6B2B96CE}" type="slidenum">
              <a:rPr lang="fr-FR" smtClean="0"/>
              <a:t>‹N°›</a:t>
            </a:fld>
            <a:endParaRPr lang="fr-FR" dirty="0"/>
          </a:p>
        </p:txBody>
      </p:sp>
    </p:spTree>
    <p:extLst>
      <p:ext uri="{BB962C8B-B14F-4D97-AF65-F5344CB8AC3E}">
        <p14:creationId xmlns:p14="http://schemas.microsoft.com/office/powerpoint/2010/main" val="1347323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png"/><Relationship Id="rId3" Type="http://schemas.openxmlformats.org/officeDocument/2006/relationships/image" Target="../media/image18.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hyperlink" Target="http://www.silbara.fr/" TargetMode="External"/><Relationship Id="rId10" Type="http://schemas.openxmlformats.org/officeDocument/2006/relationships/image" Target="../media/image23.png"/><Relationship Id="rId4" Type="http://schemas.openxmlformats.org/officeDocument/2006/relationships/hyperlink" Target="mailto:contact@silbara.fr" TargetMode="External"/><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F1BE96-71FA-C54F-574B-184E971983C1}"/>
              </a:ext>
            </a:extLst>
          </p:cNvPr>
          <p:cNvSpPr/>
          <p:nvPr/>
        </p:nvSpPr>
        <p:spPr>
          <a:xfrm>
            <a:off x="0" y="3822492"/>
            <a:ext cx="9143999" cy="583163"/>
          </a:xfrm>
          <a:prstGeom prst="rect">
            <a:avLst/>
          </a:prstGeom>
          <a:solidFill>
            <a:srgbClr val="745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t>NOS PRESTATIONS</a:t>
            </a:r>
          </a:p>
        </p:txBody>
      </p:sp>
      <p:sp>
        <p:nvSpPr>
          <p:cNvPr id="8" name="ZoneTexte 7">
            <a:extLst>
              <a:ext uri="{FF2B5EF4-FFF2-40B4-BE49-F238E27FC236}">
                <a16:creationId xmlns:a16="http://schemas.microsoft.com/office/drawing/2014/main" id="{A465B407-F1E1-8C8C-63F4-6873A411524F}"/>
              </a:ext>
            </a:extLst>
          </p:cNvPr>
          <p:cNvSpPr txBox="1"/>
          <p:nvPr/>
        </p:nvSpPr>
        <p:spPr>
          <a:xfrm>
            <a:off x="1" y="5239379"/>
            <a:ext cx="9143999" cy="369332"/>
          </a:xfrm>
          <a:prstGeom prst="rect">
            <a:avLst/>
          </a:prstGeom>
          <a:noFill/>
        </p:spPr>
        <p:txBody>
          <a:bodyPr wrap="square" rtlCol="0">
            <a:spAutoFit/>
          </a:bodyPr>
          <a:lstStyle/>
          <a:p>
            <a:pPr algn="ctr"/>
            <a:r>
              <a:rPr lang="fr-FR" i="1" dirty="0">
                <a:solidFill>
                  <a:schemeClr val="bg2">
                    <a:lumMod val="25000"/>
                  </a:schemeClr>
                </a:solidFill>
                <a:effectLst/>
                <a:latin typeface="Quiska" pitchFamily="2" charset="0"/>
              </a:rPr>
              <a:t>“Ils ne </a:t>
            </a:r>
            <a:r>
              <a:rPr lang="fr-FR" i="1" dirty="0">
                <a:solidFill>
                  <a:schemeClr val="bg2">
                    <a:lumMod val="25000"/>
                  </a:schemeClr>
                </a:solidFill>
                <a:latin typeface="Quiska" pitchFamily="2" charset="0"/>
              </a:rPr>
              <a:t>parlent pas</a:t>
            </a:r>
            <a:r>
              <a:rPr lang="fr-FR" i="1" dirty="0">
                <a:solidFill>
                  <a:schemeClr val="bg2">
                    <a:lumMod val="25000"/>
                  </a:schemeClr>
                </a:solidFill>
                <a:effectLst/>
                <a:latin typeface="Quiska" pitchFamily="2" charset="0"/>
              </a:rPr>
              <a:t>, mais ils sauront accompagner votre silence.”</a:t>
            </a:r>
          </a:p>
        </p:txBody>
      </p:sp>
      <p:sp>
        <p:nvSpPr>
          <p:cNvPr id="2" name="ZoneTexte 1">
            <a:extLst>
              <a:ext uri="{FF2B5EF4-FFF2-40B4-BE49-F238E27FC236}">
                <a16:creationId xmlns:a16="http://schemas.microsoft.com/office/drawing/2014/main" id="{BB44CD54-BED9-E95F-E6AE-6AF410DA930C}"/>
              </a:ext>
            </a:extLst>
          </p:cNvPr>
          <p:cNvSpPr txBox="1"/>
          <p:nvPr/>
        </p:nvSpPr>
        <p:spPr>
          <a:xfrm>
            <a:off x="0" y="6499123"/>
            <a:ext cx="9143999" cy="276999"/>
          </a:xfrm>
          <a:prstGeom prst="rect">
            <a:avLst/>
          </a:prstGeom>
          <a:noFill/>
        </p:spPr>
        <p:txBody>
          <a:bodyPr wrap="square" rtlCol="0">
            <a:spAutoFit/>
          </a:bodyPr>
          <a:lstStyle/>
          <a:p>
            <a:pPr algn="ctr"/>
            <a:r>
              <a:rPr lang="fr-FR" sz="1200" dirty="0">
                <a:solidFill>
                  <a:schemeClr val="bg2">
                    <a:lumMod val="25000"/>
                  </a:schemeClr>
                </a:solidFill>
              </a:rPr>
              <a:t>Catalogue 2024-2025</a:t>
            </a:r>
          </a:p>
        </p:txBody>
      </p:sp>
      <p:pic>
        <p:nvPicPr>
          <p:cNvPr id="5" name="Image 4">
            <a:extLst>
              <a:ext uri="{FF2B5EF4-FFF2-40B4-BE49-F238E27FC236}">
                <a16:creationId xmlns:a16="http://schemas.microsoft.com/office/drawing/2014/main" id="{E774222A-1AA9-10BF-EDAD-03D2C8366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228" y="-376897"/>
            <a:ext cx="4569542" cy="4569542"/>
          </a:xfrm>
          <a:prstGeom prst="rect">
            <a:avLst/>
          </a:prstGeom>
        </p:spPr>
      </p:pic>
    </p:spTree>
    <p:extLst>
      <p:ext uri="{BB962C8B-B14F-4D97-AF65-F5344CB8AC3E}">
        <p14:creationId xmlns:p14="http://schemas.microsoft.com/office/powerpoint/2010/main" val="402659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BA324-E3C9-1A78-E063-2CB9D3D07C2F}"/>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8B74DD34-3F53-69EB-A58D-9DE7AC4B7948}"/>
              </a:ext>
            </a:extLst>
          </p:cNvPr>
          <p:cNvSpPr txBox="1"/>
          <p:nvPr/>
        </p:nvSpPr>
        <p:spPr>
          <a:xfrm>
            <a:off x="116634" y="179858"/>
            <a:ext cx="4404048" cy="2031325"/>
          </a:xfrm>
          <a:prstGeom prst="rect">
            <a:avLst/>
          </a:prstGeom>
          <a:noFill/>
        </p:spPr>
        <p:txBody>
          <a:bodyPr wrap="square" rtlCol="0">
            <a:spAutoFit/>
          </a:bodyPr>
          <a:lstStyle/>
          <a:p>
            <a:pPr algn="ctr" rtl="0">
              <a:spcBef>
                <a:spcPts val="0"/>
              </a:spcBef>
              <a:spcAft>
                <a:spcPts val="0"/>
              </a:spcAft>
            </a:pPr>
            <a:r>
              <a:rPr lang="fr-FR" sz="2400" b="1" i="0" u="none" strike="noStrike" dirty="0">
                <a:solidFill>
                  <a:srgbClr val="745875"/>
                </a:solidFill>
                <a:effectLst/>
                <a:latin typeface="Raleway" pitchFamily="2" charset="0"/>
              </a:rPr>
              <a:t>PECCRAM</a:t>
            </a: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r>
              <a:rPr lang="fr-FR" sz="1000" b="1" i="0" u="none" strike="noStrike" dirty="0">
                <a:solidFill>
                  <a:srgbClr val="434343"/>
                </a:solidFill>
                <a:effectLst/>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Nombre de participant </a:t>
            </a:r>
            <a:r>
              <a:rPr lang="fr-FR" sz="1200" b="1" i="0" u="none" strike="noStrike" dirty="0">
                <a:solidFill>
                  <a:srgbClr val="434343"/>
                </a:solidFill>
                <a:effectLst/>
                <a:latin typeface="EB Garamond" panose="00000500000000000000" pitchFamily="2" charset="0"/>
              </a:rPr>
              <a:t>: </a:t>
            </a:r>
            <a:r>
              <a:rPr lang="fr-FR" sz="1200" b="1" dirty="0">
                <a:solidFill>
                  <a:srgbClr val="999999"/>
                </a:solidFill>
                <a:latin typeface="EB Garamond" panose="00000500000000000000" pitchFamily="2" charset="0"/>
              </a:rPr>
              <a:t>jusqu’à 20 personnes </a:t>
            </a:r>
            <a:br>
              <a:rPr lang="fr-FR" sz="1200" b="1" i="0" u="none" strike="noStrike" dirty="0">
                <a:solidFill>
                  <a:srgbClr val="434343"/>
                </a:solidFill>
                <a:effectLst/>
                <a:latin typeface="EB Garamond" panose="00000500000000000000" pitchFamily="2" charset="0"/>
              </a:rPr>
            </a:br>
            <a:r>
              <a:rPr lang="fr-FR" sz="1200" b="1" i="0" u="none" strike="noStrike" dirty="0">
                <a:solidFill>
                  <a:srgbClr val="434343"/>
                </a:solidFill>
                <a:effectLst/>
                <a:latin typeface="EB Garamond" panose="00000500000000000000" pitchFamily="2" charset="0"/>
              </a:rPr>
              <a:t>	</a:t>
            </a:r>
          </a:p>
          <a:p>
            <a:pPr rtl="0">
              <a:spcBef>
                <a:spcPts val="0"/>
              </a:spcBef>
              <a:spcAft>
                <a:spcPts val="0"/>
              </a:spcAft>
            </a:pPr>
            <a:r>
              <a:rPr lang="fr-FR" sz="1200" b="1" dirty="0">
                <a:solidFill>
                  <a:srgbClr val="434343"/>
                </a:solidFill>
                <a:latin typeface="EB Garamond" panose="00000500000000000000" pitchFamily="2" charset="0"/>
              </a:rPr>
              <a:t>	</a:t>
            </a:r>
            <a:r>
              <a:rPr lang="fr-FR" sz="1200" b="1" i="0" u="none" strike="noStrike" dirty="0">
                <a:solidFill>
                  <a:schemeClr val="tx1">
                    <a:lumMod val="85000"/>
                    <a:lumOff val="15000"/>
                  </a:schemeClr>
                </a:solidFill>
                <a:effectLst/>
                <a:latin typeface="EB Garamond" panose="00000500000000000000" pitchFamily="2" charset="0"/>
              </a:rPr>
              <a:t>Durée de l’intervention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1h/1h30</a:t>
            </a:r>
            <a:endParaRPr lang="fr-FR" sz="1200" b="0" dirty="0">
              <a:effectLst/>
            </a:endParaRPr>
          </a:p>
          <a:p>
            <a:pPr marR="101689"/>
            <a:br>
              <a:rPr lang="fr-FR" sz="1200" b="0" dirty="0">
                <a:effectLst/>
              </a:rPr>
            </a:br>
            <a:r>
              <a:rPr lang="fr-FR" sz="1200" b="0" dirty="0">
                <a:effectLst/>
              </a:rPr>
              <a:t>	</a:t>
            </a: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Nous nous adaptons aux lieux, nous apportons  tous les 	éléments nécessaires pour assurer le bon déroulement du 	programme</a:t>
            </a:r>
            <a:endParaRPr lang="fr-FR" sz="800" dirty="0">
              <a:solidFill>
                <a:srgbClr val="434343"/>
              </a:solidFill>
              <a:latin typeface="EB Garamond" panose="00000500000000000000" pitchFamily="2" charset="0"/>
              <a:ea typeface="EB Garamond" panose="00000500000000000000" pitchFamily="2" charset="0"/>
            </a:endParaRPr>
          </a:p>
        </p:txBody>
      </p:sp>
      <p:sp>
        <p:nvSpPr>
          <p:cNvPr id="9" name="ZoneTexte 8">
            <a:extLst>
              <a:ext uri="{FF2B5EF4-FFF2-40B4-BE49-F238E27FC236}">
                <a16:creationId xmlns:a16="http://schemas.microsoft.com/office/drawing/2014/main" id="{FC2FBD40-4D37-CFC3-2292-FF6BC0F5D813}"/>
              </a:ext>
            </a:extLst>
          </p:cNvPr>
          <p:cNvSpPr txBox="1"/>
          <p:nvPr/>
        </p:nvSpPr>
        <p:spPr>
          <a:xfrm>
            <a:off x="457200" y="3965510"/>
            <a:ext cx="3199915" cy="369332"/>
          </a:xfrm>
          <a:prstGeom prst="rect">
            <a:avLst/>
          </a:prstGeom>
          <a:noFill/>
        </p:spPr>
        <p:txBody>
          <a:bodyPr wrap="none" rtlCol="0">
            <a:spAutoFit/>
          </a:bodyPr>
          <a:lstStyle/>
          <a:p>
            <a:r>
              <a:rPr lang="fr-FR" dirty="0"/>
              <a:t>                                                         </a:t>
            </a:r>
          </a:p>
        </p:txBody>
      </p:sp>
      <p:pic>
        <p:nvPicPr>
          <p:cNvPr id="15" name="Graphique 14" descr="Horloge">
            <a:extLst>
              <a:ext uri="{FF2B5EF4-FFF2-40B4-BE49-F238E27FC236}">
                <a16:creationId xmlns:a16="http://schemas.microsoft.com/office/drawing/2014/main" id="{F784F3D2-68F0-471C-D39F-63BEA6FA8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249" y="1222096"/>
            <a:ext cx="209939" cy="209939"/>
          </a:xfrm>
          <a:prstGeom prst="rect">
            <a:avLst/>
          </a:prstGeom>
        </p:spPr>
      </p:pic>
      <p:sp>
        <p:nvSpPr>
          <p:cNvPr id="18" name="ZoneTexte 17">
            <a:extLst>
              <a:ext uri="{FF2B5EF4-FFF2-40B4-BE49-F238E27FC236}">
                <a16:creationId xmlns:a16="http://schemas.microsoft.com/office/drawing/2014/main" id="{0F475FF3-AC51-AC57-9EE2-6C6016546404}"/>
              </a:ext>
            </a:extLst>
          </p:cNvPr>
          <p:cNvSpPr txBox="1"/>
          <p:nvPr/>
        </p:nvSpPr>
        <p:spPr>
          <a:xfrm>
            <a:off x="109016" y="3877278"/>
            <a:ext cx="4404049" cy="2616101"/>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Pour qui ? </a:t>
            </a:r>
          </a:p>
          <a:p>
            <a:pPr algn="ctr" rtl="0">
              <a:spcBef>
                <a:spcPts val="0"/>
              </a:spcBef>
              <a:spcAft>
                <a:spcPts val="0"/>
              </a:spcAft>
            </a:pPr>
            <a:endParaRPr lang="fr-FR" sz="800" b="1" i="0" u="none" strike="noStrike" dirty="0">
              <a:effectLst/>
              <a:latin typeface="EB Garamond" panose="00000500000000000000" pitchFamily="2" charset="0"/>
              <a:ea typeface="EB Garamond" panose="00000500000000000000" pitchFamily="2" charset="0"/>
            </a:endParaRPr>
          </a:p>
          <a:p>
            <a:pPr algn="ctr" rtl="0">
              <a:spcBef>
                <a:spcPts val="0"/>
              </a:spcBef>
              <a:spcAft>
                <a:spcPts val="0"/>
              </a:spcAft>
            </a:pPr>
            <a:endParaRPr lang="fr-FR" sz="800" b="0"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Le programme PECCRAM est adapté à tous les enfants à partir de la maternelle</a:t>
            </a:r>
          </a:p>
          <a:p>
            <a:pPr marL="171450" indent="-171450" rtl="0" fontAlgn="base">
              <a:spcBef>
                <a:spcPts val="0"/>
              </a:spcBef>
              <a:spcAft>
                <a:spcPts val="0"/>
              </a:spcAft>
              <a:buFont typeface="Arial" panose="020B0604020202020204" pitchFamily="34" charset="0"/>
              <a:buChar char="•"/>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Tous les  établissements : écoles, jardins d’enfants, centres de loisirs, foyers, association, établissements spécialisés dédiés à l’enfance</a:t>
            </a:r>
            <a:r>
              <a:rPr lang="fr-FR" sz="1200" dirty="0">
                <a:solidFill>
                  <a:schemeClr val="bg2">
                    <a:lumMod val="25000"/>
                  </a:schemeClr>
                </a:solidFill>
                <a:latin typeface="EB Garamond" panose="00000500000000000000" pitchFamily="2" charset="0"/>
                <a:ea typeface="EB Garamond" panose="00000500000000000000" pitchFamily="2" charset="0"/>
              </a:rPr>
              <a:t>.</a:t>
            </a:r>
            <a:endPar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Les particuliers : 6 enfants max par sé</a:t>
            </a:r>
            <a:r>
              <a:rPr lang="fr-FR" sz="1200" dirty="0">
                <a:solidFill>
                  <a:schemeClr val="bg2">
                    <a:lumMod val="25000"/>
                  </a:schemeClr>
                </a:solidFill>
                <a:latin typeface="EB Garamond" panose="00000500000000000000" pitchFamily="2" charset="0"/>
                <a:ea typeface="EB Garamond" panose="00000500000000000000" pitchFamily="2" charset="0"/>
              </a:rPr>
              <a:t>ance </a:t>
            </a:r>
          </a:p>
          <a:p>
            <a:pPr rtl="0" fontAlgn="base">
              <a:spcBef>
                <a:spcPts val="0"/>
              </a:spcBef>
              <a:spcAft>
                <a:spcPts val="0"/>
              </a:spcAft>
            </a:pPr>
            <a:endPar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dirty="0">
                <a:solidFill>
                  <a:schemeClr val="bg2">
                    <a:lumMod val="25000"/>
                  </a:schemeClr>
                </a:solidFill>
                <a:latin typeface="EB Garamond" panose="00000500000000000000" pitchFamily="2" charset="0"/>
                <a:ea typeface="EB Garamond" panose="00000500000000000000" pitchFamily="2" charset="0"/>
              </a:rPr>
              <a:t>Vous êtes assureur, professionnel du chien, entreprise, refuge et vous souhaitez vous inscrire activement dans la prévention nous pouvons travailler ensemble</a:t>
            </a:r>
            <a:endPar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p:txBody>
      </p:sp>
      <p:sp>
        <p:nvSpPr>
          <p:cNvPr id="19" name="ZoneTexte 18">
            <a:extLst>
              <a:ext uri="{FF2B5EF4-FFF2-40B4-BE49-F238E27FC236}">
                <a16:creationId xmlns:a16="http://schemas.microsoft.com/office/drawing/2014/main" id="{7D5A232F-72DF-0667-2C1D-C94A37380AA3}"/>
              </a:ext>
            </a:extLst>
          </p:cNvPr>
          <p:cNvSpPr txBox="1"/>
          <p:nvPr/>
        </p:nvSpPr>
        <p:spPr>
          <a:xfrm>
            <a:off x="4772608" y="943027"/>
            <a:ext cx="4141672" cy="1631216"/>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Quels sont les objectifs ? </a:t>
            </a:r>
          </a:p>
          <a:p>
            <a:pPr algn="ctr" rtl="0">
              <a:spcBef>
                <a:spcPts val="0"/>
              </a:spcBef>
              <a:spcAft>
                <a:spcPts val="0"/>
              </a:spcAft>
            </a:pPr>
            <a:endParaRPr lang="fr-FR" sz="1200" dirty="0">
              <a:solidFill>
                <a:srgbClr val="745875"/>
              </a:solidFill>
              <a:latin typeface="EB Garamond" panose="00000500000000000000" pitchFamily="2" charset="0"/>
              <a:ea typeface="EB Garamond" panose="00000500000000000000" pitchFamily="2" charset="0"/>
            </a:endParaRPr>
          </a:p>
          <a:p>
            <a:pPr algn="ctr" rtl="0">
              <a:spcBef>
                <a:spcPts val="0"/>
              </a:spcBef>
              <a:spcAft>
                <a:spcPts val="0"/>
              </a:spcAft>
            </a:pPr>
            <a:endParaRPr lang="fr-FR" sz="1200" dirty="0">
              <a:solidFill>
                <a:srgbClr val="745875"/>
              </a:solidFill>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dirty="0">
                <a:solidFill>
                  <a:srgbClr val="434343"/>
                </a:solidFill>
                <a:latin typeface="EB Garamond" panose="00000500000000000000" pitchFamily="2" charset="0"/>
                <a:ea typeface="EB Garamond" panose="00000500000000000000" pitchFamily="2" charset="0"/>
              </a:rPr>
              <a:t>Comprendre le chien</a:t>
            </a:r>
            <a:endParaRPr lang="fr-FR" sz="1200" b="0" i="0" u="none" strike="noStrike" dirty="0">
              <a:solidFill>
                <a:srgbClr val="434343"/>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Apprendre  à respecter le chien</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Stimuler les échanges, la communication</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Apprendre les bons gestes</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Prévenir les risques d’</a:t>
            </a:r>
            <a:r>
              <a:rPr lang="fr-FR" sz="1200" dirty="0">
                <a:solidFill>
                  <a:srgbClr val="434343"/>
                </a:solidFill>
                <a:latin typeface="EB Garamond" panose="00000500000000000000" pitchFamily="2" charset="0"/>
                <a:ea typeface="EB Garamond" panose="00000500000000000000" pitchFamily="2" charset="0"/>
              </a:rPr>
              <a:t>a</a:t>
            </a:r>
            <a:r>
              <a:rPr lang="fr-FR" sz="1200" b="0" i="0" u="none" strike="noStrike" dirty="0">
                <a:solidFill>
                  <a:srgbClr val="434343"/>
                </a:solidFill>
                <a:effectLst/>
                <a:latin typeface="EB Garamond" panose="00000500000000000000" pitchFamily="2" charset="0"/>
                <a:ea typeface="EB Garamond" panose="00000500000000000000" pitchFamily="2" charset="0"/>
              </a:rPr>
              <a:t>ccident par morsures</a:t>
            </a:r>
          </a:p>
        </p:txBody>
      </p:sp>
      <p:sp>
        <p:nvSpPr>
          <p:cNvPr id="20" name="Rectangle : coins arrondis 19">
            <a:extLst>
              <a:ext uri="{FF2B5EF4-FFF2-40B4-BE49-F238E27FC236}">
                <a16:creationId xmlns:a16="http://schemas.microsoft.com/office/drawing/2014/main" id="{F593868B-713E-6FA2-5448-89B5460B261B}"/>
              </a:ext>
            </a:extLst>
          </p:cNvPr>
          <p:cNvSpPr/>
          <p:nvPr/>
        </p:nvSpPr>
        <p:spPr>
          <a:xfrm>
            <a:off x="93311" y="2574787"/>
            <a:ext cx="4404045" cy="938887"/>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01689" algn="ctr" rtl="0">
              <a:spcBef>
                <a:spcPts val="0"/>
              </a:spcBef>
              <a:spcAft>
                <a:spcPts val="0"/>
              </a:spcAft>
            </a:pPr>
            <a:endParaRPr lang="fr-FR" sz="1200" b="1"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R="101689" algn="ctr" rtl="0">
              <a:spcBef>
                <a:spcPts val="0"/>
              </a:spcBef>
              <a:spcAft>
                <a:spcPts val="0"/>
              </a:spcAft>
            </a:pPr>
            <a:r>
              <a:rPr lang="fr-FR" sz="1200" b="1" i="0" u="none" strike="noStrike" dirty="0">
                <a:solidFill>
                  <a:schemeClr val="bg2">
                    <a:lumMod val="25000"/>
                  </a:schemeClr>
                </a:solidFill>
                <a:effectLst/>
                <a:latin typeface="EB Garamond" panose="00000500000000000000" pitchFamily="2" charset="0"/>
                <a:ea typeface="EB Garamond" panose="00000500000000000000" pitchFamily="2" charset="0"/>
              </a:rPr>
              <a:t>Avant la séance, un échange téléphonique est réalisé afin de préparer l’organisation de la séance. Nous pouvons intervenir pour le programme de base (1 à 2 séances d’1h) ou le programme complet (5 séances d’1h</a:t>
            </a:r>
            <a:r>
              <a:rPr lang="fr-FR" sz="1200" b="1" dirty="0">
                <a:solidFill>
                  <a:schemeClr val="bg2">
                    <a:lumMod val="25000"/>
                  </a:schemeClr>
                </a:solidFill>
                <a:latin typeface="EB Garamond" panose="00000500000000000000" pitchFamily="2" charset="0"/>
                <a:ea typeface="EB Garamond" panose="00000500000000000000" pitchFamily="2" charset="0"/>
              </a:rPr>
              <a:t>)</a:t>
            </a:r>
            <a:br>
              <a:rPr lang="fr-FR" sz="1200" dirty="0">
                <a:solidFill>
                  <a:schemeClr val="bg2">
                    <a:lumMod val="25000"/>
                  </a:schemeClr>
                </a:solidFill>
              </a:rPr>
            </a:br>
            <a:endParaRPr lang="fr-FR" sz="1200" b="1" dirty="0">
              <a:solidFill>
                <a:schemeClr val="bg2">
                  <a:lumMod val="25000"/>
                </a:schemeClr>
              </a:solidFill>
            </a:endParaRPr>
          </a:p>
        </p:txBody>
      </p:sp>
      <p:cxnSp>
        <p:nvCxnSpPr>
          <p:cNvPr id="24" name="Connecteur droit 23">
            <a:extLst>
              <a:ext uri="{FF2B5EF4-FFF2-40B4-BE49-F238E27FC236}">
                <a16:creationId xmlns:a16="http://schemas.microsoft.com/office/drawing/2014/main" id="{334C6D5E-35E7-98A5-BBC4-A69346C92A54}"/>
              </a:ext>
            </a:extLst>
          </p:cNvPr>
          <p:cNvCxnSpPr/>
          <p:nvPr/>
        </p:nvCxnSpPr>
        <p:spPr>
          <a:xfrm>
            <a:off x="4646645" y="886408"/>
            <a:ext cx="0" cy="498254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5DB0B5F5-1EA2-0051-8B8F-37B69C80B5E4}"/>
              </a:ext>
            </a:extLst>
          </p:cNvPr>
          <p:cNvSpPr/>
          <p:nvPr/>
        </p:nvSpPr>
        <p:spPr>
          <a:xfrm>
            <a:off x="4795935" y="3053682"/>
            <a:ext cx="4141671" cy="1832446"/>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Informations</a:t>
            </a:r>
            <a:r>
              <a:rPr lang="fr-FR" sz="1200" b="1" dirty="0">
                <a:solidFill>
                  <a:schemeClr val="bg2">
                    <a:lumMod val="25000"/>
                  </a:schemeClr>
                </a:solidFill>
                <a:latin typeface="EB Garamond" panose="00000500000000000000" pitchFamily="2" charset="0"/>
                <a:ea typeface="EB Garamond" panose="00000500000000000000" pitchFamily="2" charset="0"/>
              </a:rPr>
              <a:t> :</a:t>
            </a:r>
          </a:p>
          <a:p>
            <a:pPr algn="ctr"/>
            <a:r>
              <a:rPr lang="fr-FR" sz="1200" b="1" u="none" strike="noStrike" dirty="0">
                <a:solidFill>
                  <a:srgbClr val="434343"/>
                </a:solidFill>
                <a:effectLst/>
                <a:latin typeface="EB Garamond" panose="00000500000000000000" pitchFamily="2" charset="0"/>
              </a:rPr>
              <a:t>La durée de l’intervention est modulable </a:t>
            </a:r>
            <a:r>
              <a:rPr lang="fr-FR" sz="1200" u="none" strike="noStrike" dirty="0">
                <a:solidFill>
                  <a:srgbClr val="434343"/>
                </a:solidFill>
                <a:effectLst/>
                <a:latin typeface="EB Garamond" panose="00000500000000000000" pitchFamily="2" charset="0"/>
              </a:rPr>
              <a:t>en fonction de l’âge des enfants et de vos possibilités. Un devis sera établi. </a:t>
            </a:r>
            <a:r>
              <a:rPr lang="fr-FR" sz="1200" b="1" dirty="0">
                <a:solidFill>
                  <a:srgbClr val="434343"/>
                </a:solidFill>
                <a:latin typeface="EB Garamond" panose="00000500000000000000" pitchFamily="2" charset="0"/>
                <a:ea typeface="EB Garamond" panose="00000500000000000000" pitchFamily="2" charset="0"/>
              </a:rPr>
              <a:t>Pour les groupes plus nombreux </a:t>
            </a:r>
            <a:r>
              <a:rPr lang="fr-FR" sz="1200" dirty="0">
                <a:solidFill>
                  <a:srgbClr val="434343"/>
                </a:solidFill>
                <a:latin typeface="EB Garamond" panose="00000500000000000000" pitchFamily="2" charset="0"/>
                <a:ea typeface="EB Garamond" panose="00000500000000000000" pitchFamily="2" charset="0"/>
              </a:rPr>
              <a:t>(école, collège,…) le nombre de participant max est indiqué à titre indicatif si vous avez plus de 20 enfants par classe par exemple  nous intervenons sans problème pour la classe entière</a:t>
            </a:r>
          </a:p>
        </p:txBody>
      </p:sp>
      <p:sp>
        <p:nvSpPr>
          <p:cNvPr id="5" name="ZoneTexte 4">
            <a:extLst>
              <a:ext uri="{FF2B5EF4-FFF2-40B4-BE49-F238E27FC236}">
                <a16:creationId xmlns:a16="http://schemas.microsoft.com/office/drawing/2014/main" id="{DAC7A7BB-135A-9337-0FD0-69281D337B72}"/>
              </a:ext>
            </a:extLst>
          </p:cNvPr>
          <p:cNvSpPr txBox="1"/>
          <p:nvPr/>
        </p:nvSpPr>
        <p:spPr>
          <a:xfrm>
            <a:off x="4646645" y="5530401"/>
            <a:ext cx="4486811" cy="338554"/>
          </a:xfrm>
          <a:prstGeom prst="rect">
            <a:avLst/>
          </a:prstGeom>
          <a:noFill/>
        </p:spPr>
        <p:txBody>
          <a:bodyPr wrap="square" rtlCol="0">
            <a:spAutoFit/>
          </a:bodyPr>
          <a:lstStyle/>
          <a:p>
            <a:pPr algn="ctr"/>
            <a:r>
              <a:rPr lang="fr-FR" sz="1600" b="1" dirty="0">
                <a:solidFill>
                  <a:srgbClr val="745875"/>
                </a:solidFill>
                <a:latin typeface="Raleway" pitchFamily="2" charset="0"/>
              </a:rPr>
              <a:t>Tous nos tarifs en page 12 du catalogue</a:t>
            </a:r>
          </a:p>
        </p:txBody>
      </p:sp>
      <p:pic>
        <p:nvPicPr>
          <p:cNvPr id="3" name="Graphique 2" descr="Homme">
            <a:extLst>
              <a:ext uri="{FF2B5EF4-FFF2-40B4-BE49-F238E27FC236}">
                <a16:creationId xmlns:a16="http://schemas.microsoft.com/office/drawing/2014/main" id="{2B975C31-63F2-600D-28DE-C5298C1220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2249" y="842724"/>
            <a:ext cx="200607" cy="200607"/>
          </a:xfrm>
          <a:prstGeom prst="rect">
            <a:avLst/>
          </a:prstGeom>
        </p:spPr>
      </p:pic>
      <p:pic>
        <p:nvPicPr>
          <p:cNvPr id="6" name="Image 5">
            <a:extLst>
              <a:ext uri="{FF2B5EF4-FFF2-40B4-BE49-F238E27FC236}">
                <a16:creationId xmlns:a16="http://schemas.microsoft.com/office/drawing/2014/main" id="{F883B94F-5A34-00F1-92DA-B5160115536F}"/>
              </a:ext>
            </a:extLst>
          </p:cNvPr>
          <p:cNvPicPr>
            <a:picLocks noChangeAspect="1"/>
          </p:cNvPicPr>
          <p:nvPr/>
        </p:nvPicPr>
        <p:blipFill>
          <a:blip r:embed="rId7"/>
          <a:stretch>
            <a:fillRect/>
          </a:stretch>
        </p:blipFill>
        <p:spPr>
          <a:xfrm>
            <a:off x="8467045" y="6288768"/>
            <a:ext cx="676955" cy="566993"/>
          </a:xfrm>
          <a:prstGeom prst="rect">
            <a:avLst/>
          </a:prstGeom>
        </p:spPr>
      </p:pic>
    </p:spTree>
    <p:extLst>
      <p:ext uri="{BB962C8B-B14F-4D97-AF65-F5344CB8AC3E}">
        <p14:creationId xmlns:p14="http://schemas.microsoft.com/office/powerpoint/2010/main" val="353853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A1C50-AD53-B88E-A525-EE2179628D20}"/>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C3A54D94-B188-0A36-5310-3227FEFEC78E}"/>
              </a:ext>
            </a:extLst>
          </p:cNvPr>
          <p:cNvSpPr txBox="1"/>
          <p:nvPr/>
        </p:nvSpPr>
        <p:spPr>
          <a:xfrm>
            <a:off x="116634" y="179858"/>
            <a:ext cx="4404048" cy="2308324"/>
          </a:xfrm>
          <a:prstGeom prst="rect">
            <a:avLst/>
          </a:prstGeom>
          <a:noFill/>
        </p:spPr>
        <p:txBody>
          <a:bodyPr wrap="square" rtlCol="0">
            <a:spAutoFit/>
          </a:bodyPr>
          <a:lstStyle/>
          <a:p>
            <a:pPr algn="ctr" rtl="0">
              <a:spcBef>
                <a:spcPts val="0"/>
              </a:spcBef>
              <a:spcAft>
                <a:spcPts val="0"/>
              </a:spcAft>
            </a:pPr>
            <a:r>
              <a:rPr lang="fr-FR" sz="2400" b="1" i="0" u="none" strike="noStrike" dirty="0">
                <a:solidFill>
                  <a:srgbClr val="745875"/>
                </a:solidFill>
                <a:effectLst/>
                <a:latin typeface="Raleway" pitchFamily="2" charset="0"/>
              </a:rPr>
              <a:t>Surmonter sa peur du chien </a:t>
            </a: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r>
              <a:rPr lang="fr-FR" sz="1000" b="1" i="0" u="none" strike="noStrike" dirty="0">
                <a:solidFill>
                  <a:srgbClr val="434343"/>
                </a:solidFill>
                <a:effectLst/>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Nombre de participant </a:t>
            </a:r>
            <a:r>
              <a:rPr lang="fr-FR" sz="1200" b="1" i="0" u="none" strike="noStrike" dirty="0">
                <a:solidFill>
                  <a:srgbClr val="434343"/>
                </a:solidFill>
                <a:effectLst/>
                <a:latin typeface="EB Garamond" panose="00000500000000000000" pitchFamily="2" charset="0"/>
              </a:rPr>
              <a:t>: </a:t>
            </a:r>
            <a:r>
              <a:rPr lang="fr-FR" sz="1200" b="1" dirty="0">
                <a:solidFill>
                  <a:srgbClr val="999999"/>
                </a:solidFill>
                <a:latin typeface="EB Garamond" panose="00000500000000000000" pitchFamily="2" charset="0"/>
              </a:rPr>
              <a:t>1 </a:t>
            </a:r>
            <a:br>
              <a:rPr lang="fr-FR" sz="1200" b="1" i="0" u="none" strike="noStrike" dirty="0">
                <a:solidFill>
                  <a:srgbClr val="434343"/>
                </a:solidFill>
                <a:effectLst/>
                <a:latin typeface="EB Garamond" panose="00000500000000000000" pitchFamily="2" charset="0"/>
              </a:rPr>
            </a:br>
            <a:r>
              <a:rPr lang="fr-FR" sz="1200" b="1" i="0" u="none" strike="noStrike" dirty="0">
                <a:solidFill>
                  <a:srgbClr val="434343"/>
                </a:solidFill>
                <a:effectLst/>
                <a:latin typeface="EB Garamond" panose="00000500000000000000" pitchFamily="2" charset="0"/>
              </a:rPr>
              <a:t>	</a:t>
            </a:r>
          </a:p>
          <a:p>
            <a:pPr rtl="0">
              <a:spcBef>
                <a:spcPts val="0"/>
              </a:spcBef>
              <a:spcAft>
                <a:spcPts val="0"/>
              </a:spcAft>
            </a:pPr>
            <a:r>
              <a:rPr lang="fr-FR" sz="1200" b="1" dirty="0">
                <a:solidFill>
                  <a:srgbClr val="434343"/>
                </a:solidFill>
                <a:latin typeface="EB Garamond" panose="00000500000000000000" pitchFamily="2" charset="0"/>
              </a:rPr>
              <a:t>	</a:t>
            </a:r>
            <a:r>
              <a:rPr lang="fr-FR" sz="1200" b="1" i="0" u="none" strike="noStrike" dirty="0">
                <a:solidFill>
                  <a:schemeClr val="tx1">
                    <a:lumMod val="85000"/>
                    <a:lumOff val="15000"/>
                  </a:schemeClr>
                </a:solidFill>
                <a:effectLst/>
                <a:latin typeface="EB Garamond" panose="00000500000000000000" pitchFamily="2" charset="0"/>
              </a:rPr>
              <a:t>Durée de l’intervention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de 45 min à 1h</a:t>
            </a:r>
            <a:endParaRPr lang="fr-FR" sz="1200" b="0" dirty="0">
              <a:effectLst/>
            </a:endParaRPr>
          </a:p>
          <a:p>
            <a:pPr marR="101689"/>
            <a:br>
              <a:rPr lang="fr-FR" sz="1200" b="0" dirty="0">
                <a:effectLst/>
              </a:rPr>
            </a:br>
            <a:r>
              <a:rPr lang="fr-FR" sz="1200" b="0" dirty="0">
                <a:effectLst/>
              </a:rPr>
              <a:t>	</a:t>
            </a: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Dans nos locaux ou à domicile, nous nous adaptons au lieu et 	nous apportons tous les éléments nécessaires au bon 	déroulement de la séance.</a:t>
            </a:r>
            <a:endParaRPr lang="fr-FR" sz="800" dirty="0">
              <a:solidFill>
                <a:srgbClr val="434343"/>
              </a:solidFill>
              <a:latin typeface="EB Garamond" panose="00000500000000000000" pitchFamily="2" charset="0"/>
              <a:ea typeface="EB Garamond" panose="00000500000000000000" pitchFamily="2" charset="0"/>
            </a:endParaRPr>
          </a:p>
        </p:txBody>
      </p:sp>
      <p:sp>
        <p:nvSpPr>
          <p:cNvPr id="9" name="ZoneTexte 8">
            <a:extLst>
              <a:ext uri="{FF2B5EF4-FFF2-40B4-BE49-F238E27FC236}">
                <a16:creationId xmlns:a16="http://schemas.microsoft.com/office/drawing/2014/main" id="{456516E4-B214-90BD-9482-71AB0ED195EB}"/>
              </a:ext>
            </a:extLst>
          </p:cNvPr>
          <p:cNvSpPr txBox="1"/>
          <p:nvPr/>
        </p:nvSpPr>
        <p:spPr>
          <a:xfrm>
            <a:off x="457200" y="3965510"/>
            <a:ext cx="3199915" cy="369332"/>
          </a:xfrm>
          <a:prstGeom prst="rect">
            <a:avLst/>
          </a:prstGeom>
          <a:noFill/>
        </p:spPr>
        <p:txBody>
          <a:bodyPr wrap="none" rtlCol="0">
            <a:spAutoFit/>
          </a:bodyPr>
          <a:lstStyle/>
          <a:p>
            <a:r>
              <a:rPr lang="fr-FR" dirty="0"/>
              <a:t>                                                         </a:t>
            </a:r>
          </a:p>
        </p:txBody>
      </p:sp>
      <p:pic>
        <p:nvPicPr>
          <p:cNvPr id="15" name="Graphique 14" descr="Horloge">
            <a:extLst>
              <a:ext uri="{FF2B5EF4-FFF2-40B4-BE49-F238E27FC236}">
                <a16:creationId xmlns:a16="http://schemas.microsoft.com/office/drawing/2014/main" id="{8BCBF197-8D9F-B9EB-1A46-EC595E5C2B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011" y="1505655"/>
            <a:ext cx="209939" cy="209939"/>
          </a:xfrm>
          <a:prstGeom prst="rect">
            <a:avLst/>
          </a:prstGeom>
        </p:spPr>
      </p:pic>
      <p:sp>
        <p:nvSpPr>
          <p:cNvPr id="18" name="ZoneTexte 17">
            <a:extLst>
              <a:ext uri="{FF2B5EF4-FFF2-40B4-BE49-F238E27FC236}">
                <a16:creationId xmlns:a16="http://schemas.microsoft.com/office/drawing/2014/main" id="{DF98D3B6-6CA5-F1D1-539F-93921F6CEEFB}"/>
              </a:ext>
            </a:extLst>
          </p:cNvPr>
          <p:cNvSpPr txBox="1"/>
          <p:nvPr/>
        </p:nvSpPr>
        <p:spPr>
          <a:xfrm>
            <a:off x="116633" y="4503217"/>
            <a:ext cx="4404049" cy="1200329"/>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Pour qui ? </a:t>
            </a:r>
          </a:p>
          <a:p>
            <a:pPr algn="ctr" rtl="0">
              <a:spcBef>
                <a:spcPts val="0"/>
              </a:spcBef>
              <a:spcAft>
                <a:spcPts val="0"/>
              </a:spcAft>
            </a:pPr>
            <a:endParaRPr lang="fr-FR" sz="800" b="1" i="0" u="none" strike="noStrike" dirty="0">
              <a:effectLst/>
              <a:latin typeface="EB Garamond" panose="00000500000000000000" pitchFamily="2" charset="0"/>
              <a:ea typeface="EB Garamond" panose="00000500000000000000" pitchFamily="2" charset="0"/>
            </a:endParaRPr>
          </a:p>
          <a:p>
            <a:pPr algn="ctr" rtl="0">
              <a:spcBef>
                <a:spcPts val="0"/>
              </a:spcBef>
              <a:spcAft>
                <a:spcPts val="0"/>
              </a:spcAft>
            </a:pPr>
            <a:endParaRPr lang="fr-FR" sz="800" b="0"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Accessible à tous à partir de 4 ans</a:t>
            </a:r>
          </a:p>
          <a:p>
            <a:pPr marL="171450" indent="-171450" rtl="0" fontAlgn="base">
              <a:spcBef>
                <a:spcPts val="0"/>
              </a:spcBef>
              <a:spcAft>
                <a:spcPts val="0"/>
              </a:spcAft>
              <a:buFont typeface="Arial" panose="020B0604020202020204" pitchFamily="34" charset="0"/>
              <a:buChar char="•"/>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Séance individuelle uniquement </a:t>
            </a: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p:txBody>
      </p:sp>
      <p:sp>
        <p:nvSpPr>
          <p:cNvPr id="19" name="ZoneTexte 18">
            <a:extLst>
              <a:ext uri="{FF2B5EF4-FFF2-40B4-BE49-F238E27FC236}">
                <a16:creationId xmlns:a16="http://schemas.microsoft.com/office/drawing/2014/main" id="{83581A68-5747-B84A-1BC0-2FCB5148CD6C}"/>
              </a:ext>
            </a:extLst>
          </p:cNvPr>
          <p:cNvSpPr txBox="1"/>
          <p:nvPr/>
        </p:nvSpPr>
        <p:spPr>
          <a:xfrm>
            <a:off x="4810209" y="841406"/>
            <a:ext cx="4141672" cy="1815882"/>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Quels sont les objectifs ? </a:t>
            </a:r>
          </a:p>
          <a:p>
            <a:pPr algn="ctr" rtl="0">
              <a:spcBef>
                <a:spcPts val="0"/>
              </a:spcBef>
              <a:spcAft>
                <a:spcPts val="0"/>
              </a:spcAft>
            </a:pPr>
            <a:endParaRPr lang="fr-FR" sz="1200" dirty="0">
              <a:solidFill>
                <a:srgbClr val="745875"/>
              </a:solidFill>
              <a:latin typeface="EB Garamond" panose="00000500000000000000" pitchFamily="2" charset="0"/>
              <a:ea typeface="EB Garamond" panose="00000500000000000000" pitchFamily="2" charset="0"/>
            </a:endParaRPr>
          </a:p>
          <a:p>
            <a:pPr algn="ctr" rtl="0">
              <a:spcBef>
                <a:spcPts val="0"/>
              </a:spcBef>
              <a:spcAft>
                <a:spcPts val="0"/>
              </a:spcAft>
            </a:pPr>
            <a:endParaRPr lang="fr-FR" sz="1200" dirty="0">
              <a:solidFill>
                <a:srgbClr val="745875"/>
              </a:solidFill>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dirty="0">
                <a:solidFill>
                  <a:srgbClr val="434343"/>
                </a:solidFill>
                <a:latin typeface="EB Garamond" panose="00000500000000000000" pitchFamily="2" charset="0"/>
                <a:ea typeface="EB Garamond" panose="00000500000000000000" pitchFamily="2" charset="0"/>
              </a:rPr>
              <a:t>Comprendre le chien, </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Avoir les bons gestes, la bonne attitude</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Prévenir les risques d’</a:t>
            </a:r>
            <a:r>
              <a:rPr lang="fr-FR" sz="1200" dirty="0">
                <a:solidFill>
                  <a:srgbClr val="434343"/>
                </a:solidFill>
                <a:latin typeface="EB Garamond" panose="00000500000000000000" pitchFamily="2" charset="0"/>
                <a:ea typeface="EB Garamond" panose="00000500000000000000" pitchFamily="2" charset="0"/>
              </a:rPr>
              <a:t>a</a:t>
            </a:r>
            <a:r>
              <a:rPr lang="fr-FR" sz="1200" b="0" i="0" u="none" strike="noStrike" dirty="0">
                <a:solidFill>
                  <a:srgbClr val="434343"/>
                </a:solidFill>
                <a:effectLst/>
                <a:latin typeface="EB Garamond" panose="00000500000000000000" pitchFamily="2" charset="0"/>
                <a:ea typeface="EB Garamond" panose="00000500000000000000" pitchFamily="2" charset="0"/>
              </a:rPr>
              <a:t>ccident par morsures</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Reprendre confiance</a:t>
            </a:r>
          </a:p>
          <a:p>
            <a:pPr marL="171450" indent="-171450" rtl="0" fontAlgn="base">
              <a:spcBef>
                <a:spcPts val="0"/>
              </a:spcBef>
              <a:spcAft>
                <a:spcPts val="0"/>
              </a:spcAft>
              <a:buFont typeface="Arial" panose="020B0604020202020204" pitchFamily="34" charset="0"/>
              <a:buChar char="•"/>
            </a:pPr>
            <a:r>
              <a:rPr lang="fr-FR" sz="1200" dirty="0">
                <a:solidFill>
                  <a:srgbClr val="434343"/>
                </a:solidFill>
                <a:latin typeface="EB Garamond" panose="00000500000000000000" pitchFamily="2" charset="0"/>
                <a:ea typeface="EB Garamond" panose="00000500000000000000" pitchFamily="2" charset="0"/>
              </a:rPr>
              <a:t>Gérer la présence du chien </a:t>
            </a:r>
          </a:p>
          <a:p>
            <a:pPr rtl="0" fontAlgn="base">
              <a:spcBef>
                <a:spcPts val="0"/>
              </a:spcBef>
              <a:spcAft>
                <a:spcPts val="0"/>
              </a:spcAft>
            </a:pPr>
            <a:endParaRPr lang="fr-FR" sz="1200" b="0" i="0" u="none" strike="noStrike" dirty="0">
              <a:solidFill>
                <a:srgbClr val="434343"/>
              </a:solidFill>
              <a:effectLst/>
              <a:latin typeface="EB Garamond" panose="00000500000000000000" pitchFamily="2" charset="0"/>
              <a:ea typeface="EB Garamond" panose="00000500000000000000" pitchFamily="2" charset="0"/>
            </a:endParaRPr>
          </a:p>
        </p:txBody>
      </p:sp>
      <p:sp>
        <p:nvSpPr>
          <p:cNvPr id="20" name="Rectangle : coins arrondis 19">
            <a:extLst>
              <a:ext uri="{FF2B5EF4-FFF2-40B4-BE49-F238E27FC236}">
                <a16:creationId xmlns:a16="http://schemas.microsoft.com/office/drawing/2014/main" id="{5DF7B7CF-5E39-440A-0B78-C97AA9194DED}"/>
              </a:ext>
            </a:extLst>
          </p:cNvPr>
          <p:cNvSpPr/>
          <p:nvPr/>
        </p:nvSpPr>
        <p:spPr>
          <a:xfrm>
            <a:off x="109016" y="2777754"/>
            <a:ext cx="4404045" cy="1302492"/>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01689" algn="ctr" rtl="0">
              <a:spcBef>
                <a:spcPts val="0"/>
              </a:spcBef>
              <a:spcAft>
                <a:spcPts val="0"/>
              </a:spcAft>
            </a:pPr>
            <a:r>
              <a:rPr lang="fr-FR" sz="1200" b="1" i="0" u="none" strike="noStrike" dirty="0">
                <a:solidFill>
                  <a:schemeClr val="bg2">
                    <a:lumMod val="25000"/>
                  </a:schemeClr>
                </a:solidFill>
                <a:effectLst/>
                <a:latin typeface="EB Garamond" panose="00000500000000000000" pitchFamily="2" charset="0"/>
                <a:ea typeface="EB Garamond" panose="00000500000000000000" pitchFamily="2" charset="0"/>
              </a:rPr>
              <a:t>Avant la séance, un échange téléphonique est réalisé afin de préparer l’organisation de la séance. </a:t>
            </a:r>
            <a:endParaRPr lang="fr-FR" sz="1200" b="1" dirty="0">
              <a:solidFill>
                <a:schemeClr val="bg2">
                  <a:lumMod val="25000"/>
                </a:schemeClr>
              </a:solidFill>
            </a:endParaRPr>
          </a:p>
        </p:txBody>
      </p:sp>
      <p:cxnSp>
        <p:nvCxnSpPr>
          <p:cNvPr id="24" name="Connecteur droit 23">
            <a:extLst>
              <a:ext uri="{FF2B5EF4-FFF2-40B4-BE49-F238E27FC236}">
                <a16:creationId xmlns:a16="http://schemas.microsoft.com/office/drawing/2014/main" id="{6EA293FB-3E7D-B224-3D73-CF7E594C3943}"/>
              </a:ext>
            </a:extLst>
          </p:cNvPr>
          <p:cNvCxnSpPr/>
          <p:nvPr/>
        </p:nvCxnSpPr>
        <p:spPr>
          <a:xfrm>
            <a:off x="4646645" y="886408"/>
            <a:ext cx="0" cy="498254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3D9D92FD-D18C-3AE5-9538-095D79D7375A}"/>
              </a:ext>
            </a:extLst>
          </p:cNvPr>
          <p:cNvSpPr/>
          <p:nvPr/>
        </p:nvSpPr>
        <p:spPr>
          <a:xfrm>
            <a:off x="4795935" y="3067357"/>
            <a:ext cx="4141671" cy="1832446"/>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Informations</a:t>
            </a:r>
            <a:r>
              <a:rPr lang="fr-FR" sz="1200" b="1" dirty="0">
                <a:solidFill>
                  <a:schemeClr val="bg2">
                    <a:lumMod val="25000"/>
                  </a:schemeClr>
                </a:solidFill>
                <a:latin typeface="EB Garamond" panose="00000500000000000000" pitchFamily="2" charset="0"/>
                <a:ea typeface="EB Garamond" panose="00000500000000000000" pitchFamily="2" charset="0"/>
              </a:rPr>
              <a:t> :</a:t>
            </a:r>
          </a:p>
          <a:p>
            <a:pPr algn="ctr"/>
            <a:r>
              <a:rPr lang="fr-FR" sz="1200" b="1" u="none" strike="noStrike" dirty="0">
                <a:solidFill>
                  <a:srgbClr val="434343"/>
                </a:solidFill>
                <a:effectLst/>
                <a:latin typeface="EB Garamond" panose="00000500000000000000" pitchFamily="2" charset="0"/>
              </a:rPr>
              <a:t>Le nombre de séance</a:t>
            </a:r>
            <a:r>
              <a:rPr lang="fr-FR" sz="1200" b="1" dirty="0">
                <a:solidFill>
                  <a:srgbClr val="434343"/>
                </a:solidFill>
                <a:latin typeface="EB Garamond" panose="00000500000000000000" pitchFamily="2" charset="0"/>
              </a:rPr>
              <a:t>s</a:t>
            </a:r>
            <a:r>
              <a:rPr lang="fr-FR" sz="1200" b="1" u="none" strike="noStrike" dirty="0">
                <a:solidFill>
                  <a:srgbClr val="434343"/>
                </a:solidFill>
                <a:effectLst/>
                <a:latin typeface="EB Garamond" panose="00000500000000000000" pitchFamily="2" charset="0"/>
              </a:rPr>
              <a:t> est modulable en fonction du degré de phobie. </a:t>
            </a:r>
            <a:r>
              <a:rPr lang="fr-FR" sz="1200" b="1" i="0" u="none" strike="noStrike" dirty="0">
                <a:solidFill>
                  <a:schemeClr val="bg2">
                    <a:lumMod val="25000"/>
                  </a:schemeClr>
                </a:solidFill>
                <a:effectLst/>
                <a:latin typeface="EB Garamond" panose="00000500000000000000" pitchFamily="2" charset="0"/>
                <a:ea typeface="EB Garamond" panose="00000500000000000000" pitchFamily="2" charset="0"/>
              </a:rPr>
              <a:t>Lors des premières séances je suis accompagnée </a:t>
            </a:r>
            <a:r>
              <a:rPr lang="fr-FR" sz="1200" b="1" dirty="0">
                <a:solidFill>
                  <a:schemeClr val="bg2">
                    <a:lumMod val="25000"/>
                  </a:schemeClr>
                </a:solidFill>
                <a:latin typeface="EB Garamond" panose="00000500000000000000" pitchFamily="2" charset="0"/>
                <a:ea typeface="EB Garamond" panose="00000500000000000000" pitchFamily="2" charset="0"/>
              </a:rPr>
              <a:t>de</a:t>
            </a:r>
            <a:r>
              <a:rPr lang="fr-FR" sz="1200" b="1" i="0" u="none" strike="noStrike" dirty="0">
                <a:solidFill>
                  <a:schemeClr val="bg2">
                    <a:lumMod val="25000"/>
                  </a:schemeClr>
                </a:solidFill>
                <a:effectLst/>
                <a:latin typeface="EB Garamond" panose="00000500000000000000" pitchFamily="2" charset="0"/>
                <a:ea typeface="EB Garamond" panose="00000500000000000000" pitchFamily="2" charset="0"/>
              </a:rPr>
              <a:t> mes 2 peluches pédagogiques, pas de mise en relation avec le chien tant que vous/votre enfant n’êtes pas prêt.</a:t>
            </a:r>
            <a:endParaRPr lang="fr-FR" sz="1200" dirty="0">
              <a:solidFill>
                <a:srgbClr val="434343"/>
              </a:solidFill>
              <a:latin typeface="EB Garamond" panose="00000500000000000000" pitchFamily="2" charset="0"/>
              <a:ea typeface="EB Garamond" panose="00000500000000000000" pitchFamily="2" charset="0"/>
            </a:endParaRPr>
          </a:p>
        </p:txBody>
      </p:sp>
      <p:sp>
        <p:nvSpPr>
          <p:cNvPr id="5" name="ZoneTexte 4">
            <a:extLst>
              <a:ext uri="{FF2B5EF4-FFF2-40B4-BE49-F238E27FC236}">
                <a16:creationId xmlns:a16="http://schemas.microsoft.com/office/drawing/2014/main" id="{7AE31CC7-B36F-0A72-883E-42203B913AEA}"/>
              </a:ext>
            </a:extLst>
          </p:cNvPr>
          <p:cNvSpPr txBox="1"/>
          <p:nvPr/>
        </p:nvSpPr>
        <p:spPr>
          <a:xfrm>
            <a:off x="4618094" y="5309872"/>
            <a:ext cx="4497352" cy="661720"/>
          </a:xfrm>
          <a:prstGeom prst="rect">
            <a:avLst/>
          </a:prstGeom>
          <a:noFill/>
        </p:spPr>
        <p:txBody>
          <a:bodyPr wrap="square" rtlCol="0">
            <a:spAutoFit/>
          </a:bodyPr>
          <a:lstStyle/>
          <a:p>
            <a:pPr algn="ctr"/>
            <a:r>
              <a:rPr lang="fr-FR" sz="2800" b="1" i="0" u="none" strike="noStrike" dirty="0">
                <a:solidFill>
                  <a:srgbClr val="745875"/>
                </a:solidFill>
                <a:effectLst/>
                <a:latin typeface="Raleway" pitchFamily="2" charset="0"/>
              </a:rPr>
              <a:t> </a:t>
            </a:r>
            <a:r>
              <a:rPr lang="fr-FR" sz="1600" b="1" dirty="0">
                <a:solidFill>
                  <a:srgbClr val="745875"/>
                </a:solidFill>
                <a:latin typeface="Raleway" pitchFamily="2" charset="0"/>
              </a:rPr>
              <a:t>Tous nos tarifs en page 12 du catalogue</a:t>
            </a:r>
          </a:p>
          <a:p>
            <a:pPr rtl="0">
              <a:spcBef>
                <a:spcPts val="0"/>
              </a:spcBef>
              <a:spcAft>
                <a:spcPts val="0"/>
              </a:spcAft>
            </a:pPr>
            <a:endParaRPr lang="fr-FR" sz="900" b="1" dirty="0">
              <a:solidFill>
                <a:schemeClr val="bg2">
                  <a:lumMod val="25000"/>
                </a:schemeClr>
              </a:solidFill>
              <a:effectLst/>
              <a:latin typeface="EB Garamond" panose="00000500000000000000" pitchFamily="2" charset="0"/>
              <a:ea typeface="EB Garamond" panose="00000500000000000000" pitchFamily="2" charset="0"/>
            </a:endParaRPr>
          </a:p>
        </p:txBody>
      </p:sp>
      <p:pic>
        <p:nvPicPr>
          <p:cNvPr id="3" name="Graphique 2" descr="Homme">
            <a:extLst>
              <a:ext uri="{FF2B5EF4-FFF2-40B4-BE49-F238E27FC236}">
                <a16:creationId xmlns:a16="http://schemas.microsoft.com/office/drawing/2014/main" id="{A1FA2A2C-543F-28EF-1E13-AE7DC18DE5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343" y="1136294"/>
            <a:ext cx="200607" cy="200607"/>
          </a:xfrm>
          <a:prstGeom prst="rect">
            <a:avLst/>
          </a:prstGeom>
        </p:spPr>
      </p:pic>
      <p:pic>
        <p:nvPicPr>
          <p:cNvPr id="6" name="Image 5">
            <a:extLst>
              <a:ext uri="{FF2B5EF4-FFF2-40B4-BE49-F238E27FC236}">
                <a16:creationId xmlns:a16="http://schemas.microsoft.com/office/drawing/2014/main" id="{EA92744C-05DE-8984-B75B-AD3B8E2E76E4}"/>
              </a:ext>
            </a:extLst>
          </p:cNvPr>
          <p:cNvPicPr>
            <a:picLocks noChangeAspect="1"/>
          </p:cNvPicPr>
          <p:nvPr/>
        </p:nvPicPr>
        <p:blipFill>
          <a:blip r:embed="rId7"/>
          <a:stretch>
            <a:fillRect/>
          </a:stretch>
        </p:blipFill>
        <p:spPr>
          <a:xfrm>
            <a:off x="8467045" y="6288768"/>
            <a:ext cx="676955" cy="566993"/>
          </a:xfrm>
          <a:prstGeom prst="rect">
            <a:avLst/>
          </a:prstGeom>
        </p:spPr>
      </p:pic>
    </p:spTree>
    <p:extLst>
      <p:ext uri="{BB962C8B-B14F-4D97-AF65-F5344CB8AC3E}">
        <p14:creationId xmlns:p14="http://schemas.microsoft.com/office/powerpoint/2010/main" val="244053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8810C-D7DC-51D8-3AA0-C3DEAB466D54}"/>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B3F60C6D-AD99-6D1A-499A-5D575074AFA4}"/>
              </a:ext>
            </a:extLst>
          </p:cNvPr>
          <p:cNvSpPr txBox="1"/>
          <p:nvPr/>
        </p:nvSpPr>
        <p:spPr>
          <a:xfrm>
            <a:off x="116634" y="179858"/>
            <a:ext cx="4404048" cy="2677656"/>
          </a:xfrm>
          <a:prstGeom prst="rect">
            <a:avLst/>
          </a:prstGeom>
          <a:noFill/>
        </p:spPr>
        <p:txBody>
          <a:bodyPr wrap="square" rtlCol="0">
            <a:spAutoFit/>
          </a:bodyPr>
          <a:lstStyle/>
          <a:p>
            <a:pPr algn="ctr" rtl="0">
              <a:spcBef>
                <a:spcPts val="0"/>
              </a:spcBef>
              <a:spcAft>
                <a:spcPts val="0"/>
              </a:spcAft>
            </a:pPr>
            <a:r>
              <a:rPr lang="fr-FR" sz="2400" b="1" i="0" u="none" strike="noStrike" dirty="0">
                <a:solidFill>
                  <a:srgbClr val="745875"/>
                </a:solidFill>
                <a:effectLst/>
                <a:latin typeface="Raleway" pitchFamily="2" charset="0"/>
              </a:rPr>
              <a:t>Mini-Ferme itinérante</a:t>
            </a: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r>
              <a:rPr lang="fr-FR" sz="1200" b="1" i="0" u="none" strike="noStrike" dirty="0">
                <a:solidFill>
                  <a:srgbClr val="434343"/>
                </a:solidFill>
                <a:effectLst/>
                <a:latin typeface="EB Garamond" panose="00000500000000000000" pitchFamily="2" charset="0"/>
              </a:rPr>
              <a:t>	</a:t>
            </a:r>
          </a:p>
          <a:p>
            <a:pPr rtl="0">
              <a:spcBef>
                <a:spcPts val="0"/>
              </a:spcBef>
              <a:spcAft>
                <a:spcPts val="0"/>
              </a:spcAft>
            </a:pPr>
            <a:r>
              <a:rPr lang="fr-FR" sz="1200" b="1" dirty="0">
                <a:solidFill>
                  <a:srgbClr val="434343"/>
                </a:solidFill>
                <a:latin typeface="EB Garamond" panose="00000500000000000000" pitchFamily="2" charset="0"/>
              </a:rPr>
              <a:t>	</a:t>
            </a:r>
            <a:r>
              <a:rPr lang="fr-FR" sz="1200" b="1" i="0" u="none" strike="noStrike" dirty="0">
                <a:solidFill>
                  <a:schemeClr val="tx1">
                    <a:lumMod val="85000"/>
                    <a:lumOff val="15000"/>
                  </a:schemeClr>
                </a:solidFill>
                <a:effectLst/>
                <a:latin typeface="EB Garamond" panose="00000500000000000000" pitchFamily="2" charset="0"/>
              </a:rPr>
              <a:t>Durée de l’intervention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Toute l’après midi, heure 	d’arrivée et de départ à définir ensemble</a:t>
            </a:r>
            <a:endParaRPr lang="fr-FR" sz="1200" b="0" dirty="0">
              <a:effectLst/>
            </a:endParaRPr>
          </a:p>
          <a:p>
            <a:pPr marR="101689" algn="just"/>
            <a:br>
              <a:rPr lang="fr-FR" sz="1200" dirty="0">
                <a:solidFill>
                  <a:schemeClr val="bg1">
                    <a:lumMod val="65000"/>
                  </a:schemeClr>
                </a:solidFill>
                <a:effectLst/>
              </a:rPr>
            </a:br>
            <a:r>
              <a:rPr lang="fr-FR" sz="1200" dirty="0">
                <a:solidFill>
                  <a:schemeClr val="bg1">
                    <a:lumMod val="65000"/>
                  </a:schemeClr>
                </a:solidFill>
                <a:effectLst/>
              </a:rPr>
              <a:t>	</a:t>
            </a:r>
            <a:r>
              <a:rPr lang="fr-FR" sz="1200" b="1" dirty="0">
                <a:solidFill>
                  <a:schemeClr val="accent3"/>
                </a:solidFill>
                <a:latin typeface="EB Garamond" panose="00000500000000000000" pitchFamily="2" charset="0"/>
                <a:ea typeface="EB Garamond" panose="00000500000000000000" pitchFamily="2" charset="0"/>
              </a:rPr>
              <a:t>Notre association de médiation animale propose une 	mini-ferme itinérante et se déplace avec l’ensemble de ses 	animaux afin d’offrir des interventions pédagogiques, 	thérapeutiques et intergénérationnelles au plus près des 	publics</a:t>
            </a:r>
            <a:endParaRPr lang="fr-FR" sz="800" b="1" dirty="0">
              <a:solidFill>
                <a:schemeClr val="accent3"/>
              </a:solidFill>
              <a:latin typeface="EB Garamond" panose="00000500000000000000" pitchFamily="2" charset="0"/>
              <a:ea typeface="EB Garamond" panose="00000500000000000000" pitchFamily="2" charset="0"/>
            </a:endParaRPr>
          </a:p>
        </p:txBody>
      </p:sp>
      <p:sp>
        <p:nvSpPr>
          <p:cNvPr id="9" name="ZoneTexte 8">
            <a:extLst>
              <a:ext uri="{FF2B5EF4-FFF2-40B4-BE49-F238E27FC236}">
                <a16:creationId xmlns:a16="http://schemas.microsoft.com/office/drawing/2014/main" id="{ADF8C6B6-6926-6997-6EFF-38DA773DFBC1}"/>
              </a:ext>
            </a:extLst>
          </p:cNvPr>
          <p:cNvSpPr txBox="1"/>
          <p:nvPr/>
        </p:nvSpPr>
        <p:spPr>
          <a:xfrm>
            <a:off x="457200" y="3965510"/>
            <a:ext cx="3199915" cy="369332"/>
          </a:xfrm>
          <a:prstGeom prst="rect">
            <a:avLst/>
          </a:prstGeom>
          <a:noFill/>
        </p:spPr>
        <p:txBody>
          <a:bodyPr wrap="none" rtlCol="0">
            <a:spAutoFit/>
          </a:bodyPr>
          <a:lstStyle/>
          <a:p>
            <a:r>
              <a:rPr lang="fr-FR" dirty="0"/>
              <a:t>                                                         </a:t>
            </a:r>
          </a:p>
        </p:txBody>
      </p:sp>
      <p:pic>
        <p:nvPicPr>
          <p:cNvPr id="15" name="Graphique 14" descr="Horloge">
            <a:extLst>
              <a:ext uri="{FF2B5EF4-FFF2-40B4-BE49-F238E27FC236}">
                <a16:creationId xmlns:a16="http://schemas.microsoft.com/office/drawing/2014/main" id="{09D3345B-491E-9B4A-58A5-E46852608F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011" y="1505655"/>
            <a:ext cx="209939" cy="209939"/>
          </a:xfrm>
          <a:prstGeom prst="rect">
            <a:avLst/>
          </a:prstGeom>
        </p:spPr>
      </p:pic>
      <p:sp>
        <p:nvSpPr>
          <p:cNvPr id="18" name="ZoneTexte 17">
            <a:extLst>
              <a:ext uri="{FF2B5EF4-FFF2-40B4-BE49-F238E27FC236}">
                <a16:creationId xmlns:a16="http://schemas.microsoft.com/office/drawing/2014/main" id="{DC70C0AF-8E6B-1A08-F25A-57EC2A6C7C7A}"/>
              </a:ext>
            </a:extLst>
          </p:cNvPr>
          <p:cNvSpPr txBox="1"/>
          <p:nvPr/>
        </p:nvSpPr>
        <p:spPr>
          <a:xfrm>
            <a:off x="116633" y="4503217"/>
            <a:ext cx="4404049" cy="1384995"/>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Pour qui ? </a:t>
            </a:r>
          </a:p>
          <a:p>
            <a:pPr algn="ctr" rtl="0">
              <a:spcBef>
                <a:spcPts val="0"/>
              </a:spcBef>
              <a:spcAft>
                <a:spcPts val="0"/>
              </a:spcAft>
            </a:pPr>
            <a:endParaRPr lang="fr-FR" sz="800" b="1" i="0" u="none" strike="noStrike" dirty="0">
              <a:effectLst/>
              <a:latin typeface="EB Garamond" panose="00000500000000000000" pitchFamily="2" charset="0"/>
              <a:ea typeface="EB Garamond" panose="00000500000000000000" pitchFamily="2" charset="0"/>
            </a:endParaRPr>
          </a:p>
          <a:p>
            <a:pPr algn="ctr" rtl="0">
              <a:spcBef>
                <a:spcPts val="0"/>
              </a:spcBef>
              <a:spcAft>
                <a:spcPts val="0"/>
              </a:spcAft>
            </a:pPr>
            <a:endParaRPr lang="fr-FR" sz="800" b="0"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Accessible à tous à partir de 4 ans</a:t>
            </a:r>
          </a:p>
          <a:p>
            <a:pPr marL="171450" indent="-171450" rtl="0" fontAlgn="base">
              <a:spcBef>
                <a:spcPts val="0"/>
              </a:spcBef>
              <a:spcAft>
                <a:spcPts val="0"/>
              </a:spcAft>
              <a:buFont typeface="Arial" panose="020B0604020202020204" pitchFamily="34" charset="0"/>
              <a:buChar char="•"/>
            </a:pPr>
            <a:endParaRPr lang="fr-FR" sz="1200" dirty="0">
              <a:solidFill>
                <a:schemeClr val="bg2">
                  <a:lumMod val="25000"/>
                </a:schemeClr>
              </a:solidFill>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Scolaire et périscolaire, établissements spécialisés</a:t>
            </a:r>
          </a:p>
          <a:p>
            <a:pPr marL="171450" indent="-171450" rtl="0" fontAlgn="base">
              <a:spcBef>
                <a:spcPts val="0"/>
              </a:spcBef>
              <a:spcAft>
                <a:spcPts val="0"/>
              </a:spcAft>
              <a:buFont typeface="Arial" panose="020B0604020202020204" pitchFamily="34" charset="0"/>
              <a:buChar char="•"/>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rtl="0" fontAlgn="base">
              <a:spcBef>
                <a:spcPts val="0"/>
              </a:spcBef>
              <a:spcAft>
                <a:spcPts val="0"/>
              </a:spcAft>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p:txBody>
      </p:sp>
      <p:sp>
        <p:nvSpPr>
          <p:cNvPr id="19" name="ZoneTexte 18">
            <a:extLst>
              <a:ext uri="{FF2B5EF4-FFF2-40B4-BE49-F238E27FC236}">
                <a16:creationId xmlns:a16="http://schemas.microsoft.com/office/drawing/2014/main" id="{2FB54A83-7C33-AF57-90FC-922AF447A285}"/>
              </a:ext>
            </a:extLst>
          </p:cNvPr>
          <p:cNvSpPr txBox="1"/>
          <p:nvPr/>
        </p:nvSpPr>
        <p:spPr>
          <a:xfrm>
            <a:off x="4810209" y="841406"/>
            <a:ext cx="4141672" cy="2185214"/>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Quels sont les objectifs ? </a:t>
            </a:r>
          </a:p>
          <a:p>
            <a:pPr algn="ctr" rtl="0">
              <a:spcBef>
                <a:spcPts val="0"/>
              </a:spcBef>
              <a:spcAft>
                <a:spcPts val="0"/>
              </a:spcAft>
            </a:pPr>
            <a:endParaRPr lang="fr-FR" sz="1200" dirty="0">
              <a:solidFill>
                <a:srgbClr val="745875"/>
              </a:solidFill>
              <a:latin typeface="EB Garamond" panose="00000500000000000000" pitchFamily="2" charset="0"/>
              <a:ea typeface="EB Garamond" panose="00000500000000000000" pitchFamily="2" charset="0"/>
            </a:endParaRPr>
          </a:p>
          <a:p>
            <a:pPr algn="ctr" rtl="0">
              <a:spcBef>
                <a:spcPts val="0"/>
              </a:spcBef>
              <a:spcAft>
                <a:spcPts val="0"/>
              </a:spcAft>
            </a:pPr>
            <a:endParaRPr lang="fr-FR" sz="1200" dirty="0">
              <a:solidFill>
                <a:srgbClr val="745875"/>
              </a:solidFill>
              <a:latin typeface="EB Garamond" panose="00000500000000000000" pitchFamily="2" charset="0"/>
              <a:ea typeface="EB Garamond" panose="00000500000000000000" pitchFamily="2" charset="0"/>
            </a:endParaRPr>
          </a:p>
          <a:p>
            <a:pPr marL="171450" indent="-171450" fontAlgn="base">
              <a:buFont typeface="Arial" panose="020B0604020202020204" pitchFamily="34" charset="0"/>
              <a:buChar char="•"/>
            </a:pPr>
            <a:r>
              <a:rPr lang="fr-FR" sz="1200" dirty="0"/>
              <a:t>Découverte du monde animal et sensibilisation au respect du vivant</a:t>
            </a:r>
          </a:p>
          <a:p>
            <a:pPr marL="171450" indent="-171450" fontAlgn="base">
              <a:buFont typeface="Arial" panose="020B0604020202020204" pitchFamily="34" charset="0"/>
              <a:buChar char="•"/>
            </a:pPr>
            <a:r>
              <a:rPr lang="fr-FR" sz="1200" dirty="0"/>
              <a:t>Stimulation de la mémoire, de l’attention et de la concentration</a:t>
            </a:r>
          </a:p>
          <a:p>
            <a:pPr marL="171450" indent="-171450" fontAlgn="base">
              <a:buFont typeface="Arial" panose="020B0604020202020204" pitchFamily="34" charset="0"/>
              <a:buChar char="•"/>
            </a:pPr>
            <a:r>
              <a:rPr lang="fr-FR" sz="1200" dirty="0"/>
              <a:t>Expression des émotions facilitée par le contact avec l’animal</a:t>
            </a:r>
            <a:endParaRPr lang="fr-FR" sz="1200" b="0" i="0" u="none" strike="noStrike" dirty="0">
              <a:solidFill>
                <a:srgbClr val="434343"/>
              </a:solidFill>
              <a:effectLst/>
              <a:latin typeface="EB Garamond" panose="00000500000000000000" pitchFamily="2" charset="0"/>
              <a:ea typeface="EB Garamond" panose="00000500000000000000" pitchFamily="2" charset="0"/>
            </a:endParaRPr>
          </a:p>
          <a:p>
            <a:pPr marL="171450" indent="-171450" fontAlgn="base">
              <a:buFont typeface="Arial" panose="020B0604020202020204" pitchFamily="34" charset="0"/>
              <a:buChar char="•"/>
            </a:pPr>
            <a:r>
              <a:rPr lang="fr-FR" sz="1200" dirty="0"/>
              <a:t>Apaisement, réduction du stress et de l’anxiété</a:t>
            </a:r>
          </a:p>
          <a:p>
            <a:pPr marL="171450" indent="-171450" fontAlgn="base">
              <a:buFont typeface="Arial" panose="020B0604020202020204" pitchFamily="34" charset="0"/>
              <a:buChar char="•"/>
            </a:pPr>
            <a:r>
              <a:rPr lang="fr-FR" sz="1200" dirty="0"/>
              <a:t>Accessibilité aux publics ne pouvant pas se déplacer (EHPAD, IME, écoles, centres sociaux)</a:t>
            </a:r>
            <a:endParaRPr lang="fr-FR" sz="1200" b="0" i="0" u="none" strike="noStrike" dirty="0">
              <a:solidFill>
                <a:srgbClr val="434343"/>
              </a:solidFill>
              <a:effectLst/>
              <a:latin typeface="EB Garamond" panose="00000500000000000000" pitchFamily="2" charset="0"/>
              <a:ea typeface="EB Garamond" panose="00000500000000000000" pitchFamily="2" charset="0"/>
            </a:endParaRPr>
          </a:p>
        </p:txBody>
      </p:sp>
      <p:sp>
        <p:nvSpPr>
          <p:cNvPr id="20" name="Rectangle : coins arrondis 19">
            <a:extLst>
              <a:ext uri="{FF2B5EF4-FFF2-40B4-BE49-F238E27FC236}">
                <a16:creationId xmlns:a16="http://schemas.microsoft.com/office/drawing/2014/main" id="{4E837A4D-6F9C-B2E7-0CA4-EF7FF43C02F3}"/>
              </a:ext>
            </a:extLst>
          </p:cNvPr>
          <p:cNvSpPr/>
          <p:nvPr/>
        </p:nvSpPr>
        <p:spPr>
          <a:xfrm>
            <a:off x="116637" y="2908481"/>
            <a:ext cx="4404045" cy="1302492"/>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01689" algn="ctr" rtl="0">
              <a:spcBef>
                <a:spcPts val="0"/>
              </a:spcBef>
              <a:spcAft>
                <a:spcPts val="0"/>
              </a:spcAft>
            </a:pPr>
            <a:r>
              <a:rPr lang="fr-FR" sz="1200" b="1" i="0" u="none" strike="noStrike" dirty="0">
                <a:solidFill>
                  <a:schemeClr val="bg2">
                    <a:lumMod val="25000"/>
                  </a:schemeClr>
                </a:solidFill>
                <a:effectLst/>
                <a:latin typeface="EB Garamond" panose="00000500000000000000" pitchFamily="2" charset="0"/>
                <a:ea typeface="EB Garamond" panose="00000500000000000000" pitchFamily="2" charset="0"/>
              </a:rPr>
              <a:t>Avant la séance, un échange téléphonique permet de définir ensemble l’organisation de la mini-ferme, les animaux qui seront présents, les horaires, l’installation à l’intérieur ou l’extérieur,</a:t>
            </a:r>
            <a:endParaRPr lang="fr-FR" sz="1200" b="1" dirty="0">
              <a:solidFill>
                <a:schemeClr val="bg2">
                  <a:lumMod val="25000"/>
                </a:schemeClr>
              </a:solidFill>
            </a:endParaRPr>
          </a:p>
        </p:txBody>
      </p:sp>
      <p:cxnSp>
        <p:nvCxnSpPr>
          <p:cNvPr id="24" name="Connecteur droit 23">
            <a:extLst>
              <a:ext uri="{FF2B5EF4-FFF2-40B4-BE49-F238E27FC236}">
                <a16:creationId xmlns:a16="http://schemas.microsoft.com/office/drawing/2014/main" id="{3A4F1E5A-DDA5-19F4-BE44-09836280A732}"/>
              </a:ext>
            </a:extLst>
          </p:cNvPr>
          <p:cNvCxnSpPr/>
          <p:nvPr/>
        </p:nvCxnSpPr>
        <p:spPr>
          <a:xfrm>
            <a:off x="4646645" y="886408"/>
            <a:ext cx="0" cy="498254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1C05D366-5921-B000-0B46-9B7365A56605}"/>
              </a:ext>
            </a:extLst>
          </p:cNvPr>
          <p:cNvSpPr/>
          <p:nvPr/>
        </p:nvSpPr>
        <p:spPr>
          <a:xfrm>
            <a:off x="4795934" y="3160250"/>
            <a:ext cx="4141671" cy="1832446"/>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Informations</a:t>
            </a:r>
            <a:r>
              <a:rPr lang="fr-FR" sz="1200" b="1" dirty="0">
                <a:solidFill>
                  <a:schemeClr val="bg2">
                    <a:lumMod val="25000"/>
                  </a:schemeClr>
                </a:solidFill>
                <a:latin typeface="EB Garamond" panose="00000500000000000000" pitchFamily="2" charset="0"/>
                <a:ea typeface="EB Garamond" panose="00000500000000000000" pitchFamily="2" charset="0"/>
              </a:rPr>
              <a:t> :</a:t>
            </a:r>
          </a:p>
          <a:p>
            <a:pPr algn="ctr"/>
            <a:r>
              <a:rPr lang="fr-FR" sz="1200" b="1" dirty="0">
                <a:solidFill>
                  <a:srgbClr val="434343"/>
                </a:solidFill>
                <a:latin typeface="EB Garamond" panose="00000500000000000000" pitchFamily="2" charset="0"/>
                <a:ea typeface="EB Garamond" panose="00000500000000000000" pitchFamily="2" charset="0"/>
              </a:rPr>
              <a:t>Nous apportons tout le matériel nécessaire pour le bien-être des animaux et le bon déroulement de l’après-midi, de préférence les animaux sont installés dans un espace ombragé et nous avons besoin d’un accès à un point d’eau.</a:t>
            </a:r>
            <a:endParaRPr lang="fr-FR" sz="1200" dirty="0">
              <a:solidFill>
                <a:srgbClr val="434343"/>
              </a:solidFill>
              <a:latin typeface="EB Garamond" panose="00000500000000000000" pitchFamily="2" charset="0"/>
              <a:ea typeface="EB Garamond" panose="00000500000000000000" pitchFamily="2" charset="0"/>
            </a:endParaRPr>
          </a:p>
        </p:txBody>
      </p:sp>
      <p:sp>
        <p:nvSpPr>
          <p:cNvPr id="5" name="ZoneTexte 4">
            <a:extLst>
              <a:ext uri="{FF2B5EF4-FFF2-40B4-BE49-F238E27FC236}">
                <a16:creationId xmlns:a16="http://schemas.microsoft.com/office/drawing/2014/main" id="{9D207CDE-564F-D701-B2A3-8F1120AD2DC2}"/>
              </a:ext>
            </a:extLst>
          </p:cNvPr>
          <p:cNvSpPr txBox="1"/>
          <p:nvPr/>
        </p:nvSpPr>
        <p:spPr>
          <a:xfrm>
            <a:off x="4618094" y="5309872"/>
            <a:ext cx="4497352" cy="661720"/>
          </a:xfrm>
          <a:prstGeom prst="rect">
            <a:avLst/>
          </a:prstGeom>
          <a:noFill/>
        </p:spPr>
        <p:txBody>
          <a:bodyPr wrap="square" rtlCol="0">
            <a:spAutoFit/>
          </a:bodyPr>
          <a:lstStyle/>
          <a:p>
            <a:pPr algn="ctr"/>
            <a:r>
              <a:rPr lang="fr-FR" sz="2800" b="1" i="0" u="none" strike="noStrike" dirty="0">
                <a:solidFill>
                  <a:srgbClr val="745875"/>
                </a:solidFill>
                <a:effectLst/>
                <a:latin typeface="Raleway" pitchFamily="2" charset="0"/>
              </a:rPr>
              <a:t> </a:t>
            </a:r>
            <a:r>
              <a:rPr lang="fr-FR" sz="1600" b="1" dirty="0">
                <a:solidFill>
                  <a:srgbClr val="745875"/>
                </a:solidFill>
                <a:latin typeface="Raleway" pitchFamily="2" charset="0"/>
              </a:rPr>
              <a:t>Tous nos tarifs en page 12 du catalogue</a:t>
            </a:r>
          </a:p>
          <a:p>
            <a:pPr rtl="0">
              <a:spcBef>
                <a:spcPts val="0"/>
              </a:spcBef>
              <a:spcAft>
                <a:spcPts val="0"/>
              </a:spcAft>
            </a:pPr>
            <a:endParaRPr lang="fr-FR" sz="900" b="1" dirty="0">
              <a:solidFill>
                <a:schemeClr val="bg2">
                  <a:lumMod val="25000"/>
                </a:schemeClr>
              </a:solidFill>
              <a:effectLst/>
              <a:latin typeface="EB Garamond" panose="00000500000000000000" pitchFamily="2" charset="0"/>
              <a:ea typeface="EB Garamond" panose="00000500000000000000" pitchFamily="2" charset="0"/>
            </a:endParaRPr>
          </a:p>
        </p:txBody>
      </p:sp>
      <p:pic>
        <p:nvPicPr>
          <p:cNvPr id="6" name="Image 5">
            <a:extLst>
              <a:ext uri="{FF2B5EF4-FFF2-40B4-BE49-F238E27FC236}">
                <a16:creationId xmlns:a16="http://schemas.microsoft.com/office/drawing/2014/main" id="{FBDDD690-4F60-0156-E61D-9FF739BCD792}"/>
              </a:ext>
            </a:extLst>
          </p:cNvPr>
          <p:cNvPicPr>
            <a:picLocks noChangeAspect="1"/>
          </p:cNvPicPr>
          <p:nvPr/>
        </p:nvPicPr>
        <p:blipFill>
          <a:blip r:embed="rId5"/>
          <a:stretch>
            <a:fillRect/>
          </a:stretch>
        </p:blipFill>
        <p:spPr>
          <a:xfrm>
            <a:off x="8467045" y="6288768"/>
            <a:ext cx="676955" cy="566993"/>
          </a:xfrm>
          <a:prstGeom prst="rect">
            <a:avLst/>
          </a:prstGeom>
        </p:spPr>
      </p:pic>
    </p:spTree>
    <p:extLst>
      <p:ext uri="{BB962C8B-B14F-4D97-AF65-F5344CB8AC3E}">
        <p14:creationId xmlns:p14="http://schemas.microsoft.com/office/powerpoint/2010/main" val="12437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A882-06AF-4F5C-5358-3BF807779CE0}"/>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A262432B-23B1-B405-EABE-71EF72734B4E}"/>
              </a:ext>
            </a:extLst>
          </p:cNvPr>
          <p:cNvSpPr txBox="1"/>
          <p:nvPr/>
        </p:nvSpPr>
        <p:spPr>
          <a:xfrm>
            <a:off x="-1" y="179858"/>
            <a:ext cx="9143999" cy="646331"/>
          </a:xfrm>
          <a:prstGeom prst="rect">
            <a:avLst/>
          </a:prstGeom>
          <a:noFill/>
        </p:spPr>
        <p:txBody>
          <a:bodyPr wrap="square" rtlCol="0">
            <a:spAutoFit/>
          </a:bodyPr>
          <a:lstStyle/>
          <a:p>
            <a:pPr algn="ctr" rtl="0">
              <a:spcBef>
                <a:spcPts val="0"/>
              </a:spcBef>
              <a:spcAft>
                <a:spcPts val="0"/>
              </a:spcAft>
            </a:pPr>
            <a:r>
              <a:rPr lang="fr-FR" sz="2400" b="1" dirty="0">
                <a:solidFill>
                  <a:srgbClr val="745875"/>
                </a:solidFill>
                <a:latin typeface="Raleway" pitchFamily="2" charset="0"/>
              </a:rPr>
              <a:t>Nos </a:t>
            </a:r>
            <a:r>
              <a:rPr lang="fr-FR" sz="2400" b="1" i="0" u="none" strike="noStrike" dirty="0">
                <a:solidFill>
                  <a:srgbClr val="745875"/>
                </a:solidFill>
                <a:effectLst/>
                <a:latin typeface="Raleway" pitchFamily="2" charset="0"/>
              </a:rPr>
              <a:t>ateliers et animations</a:t>
            </a:r>
            <a:endParaRPr lang="fr-FR" sz="1200" b="1" i="0" u="none" strike="noStrike" dirty="0">
              <a:solidFill>
                <a:srgbClr val="434343"/>
              </a:solidFill>
              <a:effectLst/>
              <a:latin typeface="EB Garamond" panose="00000500000000000000" pitchFamily="2" charset="0"/>
            </a:endParaRPr>
          </a:p>
          <a:p>
            <a:pPr rtl="0">
              <a:spcBef>
                <a:spcPts val="0"/>
              </a:spcBef>
              <a:spcAft>
                <a:spcPts val="0"/>
              </a:spcAft>
            </a:pPr>
            <a:r>
              <a:rPr lang="fr-FR" sz="1200" b="1" dirty="0">
                <a:solidFill>
                  <a:srgbClr val="434343"/>
                </a:solidFill>
                <a:latin typeface="EB Garamond" panose="00000500000000000000" pitchFamily="2" charset="0"/>
              </a:rPr>
              <a:t>	</a:t>
            </a:r>
            <a:endParaRPr lang="fr-FR" sz="800" b="1" dirty="0">
              <a:solidFill>
                <a:schemeClr val="accent3"/>
              </a:solidFill>
              <a:latin typeface="EB Garamond" panose="00000500000000000000" pitchFamily="2" charset="0"/>
              <a:ea typeface="EB Garamond" panose="00000500000000000000" pitchFamily="2" charset="0"/>
            </a:endParaRPr>
          </a:p>
        </p:txBody>
      </p:sp>
      <p:sp>
        <p:nvSpPr>
          <p:cNvPr id="9" name="ZoneTexte 8">
            <a:extLst>
              <a:ext uri="{FF2B5EF4-FFF2-40B4-BE49-F238E27FC236}">
                <a16:creationId xmlns:a16="http://schemas.microsoft.com/office/drawing/2014/main" id="{1C9BA9A8-401F-41EA-2AEB-D2ADC614EA0C}"/>
              </a:ext>
            </a:extLst>
          </p:cNvPr>
          <p:cNvSpPr txBox="1"/>
          <p:nvPr/>
        </p:nvSpPr>
        <p:spPr>
          <a:xfrm>
            <a:off x="457200" y="3965510"/>
            <a:ext cx="3199915" cy="369332"/>
          </a:xfrm>
          <a:prstGeom prst="rect">
            <a:avLst/>
          </a:prstGeom>
          <a:noFill/>
        </p:spPr>
        <p:txBody>
          <a:bodyPr wrap="none" rtlCol="0">
            <a:spAutoFit/>
          </a:bodyPr>
          <a:lstStyle/>
          <a:p>
            <a:r>
              <a:rPr lang="fr-FR" dirty="0"/>
              <a:t>                                                         </a:t>
            </a:r>
          </a:p>
        </p:txBody>
      </p:sp>
      <p:cxnSp>
        <p:nvCxnSpPr>
          <p:cNvPr id="24" name="Connecteur droit 23">
            <a:extLst>
              <a:ext uri="{FF2B5EF4-FFF2-40B4-BE49-F238E27FC236}">
                <a16:creationId xmlns:a16="http://schemas.microsoft.com/office/drawing/2014/main" id="{C8C7FAB8-FC36-F7B8-4EE4-9998FB7406F6}"/>
              </a:ext>
            </a:extLst>
          </p:cNvPr>
          <p:cNvCxnSpPr/>
          <p:nvPr/>
        </p:nvCxnSpPr>
        <p:spPr>
          <a:xfrm>
            <a:off x="4646645" y="886408"/>
            <a:ext cx="0" cy="4982547"/>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F2F7130C-66D3-7D72-B3FB-A9C220BA93BC}"/>
              </a:ext>
            </a:extLst>
          </p:cNvPr>
          <p:cNvSpPr txBox="1"/>
          <p:nvPr/>
        </p:nvSpPr>
        <p:spPr>
          <a:xfrm>
            <a:off x="2397969" y="6241404"/>
            <a:ext cx="4497352" cy="661720"/>
          </a:xfrm>
          <a:prstGeom prst="rect">
            <a:avLst/>
          </a:prstGeom>
          <a:noFill/>
        </p:spPr>
        <p:txBody>
          <a:bodyPr wrap="square" rtlCol="0">
            <a:spAutoFit/>
          </a:bodyPr>
          <a:lstStyle/>
          <a:p>
            <a:pPr algn="ctr"/>
            <a:r>
              <a:rPr lang="fr-FR" sz="2800" b="1" i="0" u="none" strike="noStrike" dirty="0">
                <a:solidFill>
                  <a:srgbClr val="745875"/>
                </a:solidFill>
                <a:effectLst/>
                <a:latin typeface="Raleway" pitchFamily="2" charset="0"/>
              </a:rPr>
              <a:t> </a:t>
            </a:r>
            <a:r>
              <a:rPr lang="fr-FR" sz="1600" b="1" dirty="0">
                <a:solidFill>
                  <a:srgbClr val="745875"/>
                </a:solidFill>
                <a:latin typeface="Raleway" pitchFamily="2" charset="0"/>
              </a:rPr>
              <a:t>Tous nos tarifs en page 12 du catalogue</a:t>
            </a:r>
          </a:p>
          <a:p>
            <a:pPr rtl="0">
              <a:spcBef>
                <a:spcPts val="0"/>
              </a:spcBef>
              <a:spcAft>
                <a:spcPts val="0"/>
              </a:spcAft>
            </a:pPr>
            <a:endParaRPr lang="fr-FR" sz="900" b="1" dirty="0">
              <a:solidFill>
                <a:schemeClr val="bg2">
                  <a:lumMod val="25000"/>
                </a:schemeClr>
              </a:solidFill>
              <a:effectLst/>
              <a:latin typeface="EB Garamond" panose="00000500000000000000" pitchFamily="2" charset="0"/>
              <a:ea typeface="EB Garamond" panose="00000500000000000000" pitchFamily="2" charset="0"/>
            </a:endParaRPr>
          </a:p>
        </p:txBody>
      </p:sp>
      <p:pic>
        <p:nvPicPr>
          <p:cNvPr id="6" name="Image 5">
            <a:extLst>
              <a:ext uri="{FF2B5EF4-FFF2-40B4-BE49-F238E27FC236}">
                <a16:creationId xmlns:a16="http://schemas.microsoft.com/office/drawing/2014/main" id="{F5630E46-D268-4EA9-1F99-07ED3996AC51}"/>
              </a:ext>
            </a:extLst>
          </p:cNvPr>
          <p:cNvPicPr>
            <a:picLocks noChangeAspect="1"/>
          </p:cNvPicPr>
          <p:nvPr/>
        </p:nvPicPr>
        <p:blipFill>
          <a:blip r:embed="rId3"/>
          <a:stretch>
            <a:fillRect/>
          </a:stretch>
        </p:blipFill>
        <p:spPr>
          <a:xfrm>
            <a:off x="8467045" y="6288768"/>
            <a:ext cx="676955" cy="566993"/>
          </a:xfrm>
          <a:prstGeom prst="rect">
            <a:avLst/>
          </a:prstGeom>
        </p:spPr>
      </p:pic>
      <p:pic>
        <p:nvPicPr>
          <p:cNvPr id="3" name="Image 2">
            <a:extLst>
              <a:ext uri="{FF2B5EF4-FFF2-40B4-BE49-F238E27FC236}">
                <a16:creationId xmlns:a16="http://schemas.microsoft.com/office/drawing/2014/main" id="{B81C8541-77BB-E7DB-148B-1417B2FC4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75" y="825909"/>
            <a:ext cx="3470787" cy="5206181"/>
          </a:xfrm>
          <a:prstGeom prst="rect">
            <a:avLst/>
          </a:prstGeom>
        </p:spPr>
      </p:pic>
      <p:pic>
        <p:nvPicPr>
          <p:cNvPr id="8" name="Image 7">
            <a:extLst>
              <a:ext uri="{FF2B5EF4-FFF2-40B4-BE49-F238E27FC236}">
                <a16:creationId xmlns:a16="http://schemas.microsoft.com/office/drawing/2014/main" id="{010C9F4B-5B46-198C-A36A-39C7682A3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1819" y="825909"/>
            <a:ext cx="3487003" cy="5230505"/>
          </a:xfrm>
          <a:prstGeom prst="rect">
            <a:avLst/>
          </a:prstGeom>
        </p:spPr>
      </p:pic>
    </p:spTree>
    <p:extLst>
      <p:ext uri="{BB962C8B-B14F-4D97-AF65-F5344CB8AC3E}">
        <p14:creationId xmlns:p14="http://schemas.microsoft.com/office/powerpoint/2010/main" val="349164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CE3D1-22DF-9F51-42CE-216EEE84685C}"/>
              </a:ext>
            </a:extLst>
          </p:cNvPr>
          <p:cNvSpPr/>
          <p:nvPr/>
        </p:nvSpPr>
        <p:spPr>
          <a:xfrm>
            <a:off x="1" y="358621"/>
            <a:ext cx="9143999" cy="583163"/>
          </a:xfrm>
          <a:prstGeom prst="rect">
            <a:avLst/>
          </a:prstGeom>
          <a:solidFill>
            <a:srgbClr val="745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t>Nos tarifs</a:t>
            </a:r>
          </a:p>
        </p:txBody>
      </p:sp>
      <p:graphicFrame>
        <p:nvGraphicFramePr>
          <p:cNvPr id="6" name="Tableau 5">
            <a:extLst>
              <a:ext uri="{FF2B5EF4-FFF2-40B4-BE49-F238E27FC236}">
                <a16:creationId xmlns:a16="http://schemas.microsoft.com/office/drawing/2014/main" id="{C984510F-48FE-27E9-16E8-D4BC78C80E03}"/>
              </a:ext>
            </a:extLst>
          </p:cNvPr>
          <p:cNvGraphicFramePr>
            <a:graphicFrameLocks noGrp="1"/>
          </p:cNvGraphicFramePr>
          <p:nvPr>
            <p:extLst>
              <p:ext uri="{D42A27DB-BD31-4B8C-83A1-F6EECF244321}">
                <p14:modId xmlns:p14="http://schemas.microsoft.com/office/powerpoint/2010/main" val="2689206828"/>
              </p:ext>
            </p:extLst>
          </p:nvPr>
        </p:nvGraphicFramePr>
        <p:xfrm>
          <a:off x="97950" y="2149108"/>
          <a:ext cx="4365894" cy="2196786"/>
        </p:xfrm>
        <a:graphic>
          <a:graphicData uri="http://schemas.openxmlformats.org/drawingml/2006/table">
            <a:tbl>
              <a:tblPr firstRow="1" bandRow="1">
                <a:tableStyleId>{5C22544A-7EE6-4342-B048-85BDC9FD1C3A}</a:tableStyleId>
              </a:tblPr>
              <a:tblGrid>
                <a:gridCol w="1455298">
                  <a:extLst>
                    <a:ext uri="{9D8B030D-6E8A-4147-A177-3AD203B41FA5}">
                      <a16:colId xmlns:a16="http://schemas.microsoft.com/office/drawing/2014/main" val="435171692"/>
                    </a:ext>
                  </a:extLst>
                </a:gridCol>
                <a:gridCol w="1455298">
                  <a:extLst>
                    <a:ext uri="{9D8B030D-6E8A-4147-A177-3AD203B41FA5}">
                      <a16:colId xmlns:a16="http://schemas.microsoft.com/office/drawing/2014/main" val="3812555553"/>
                    </a:ext>
                  </a:extLst>
                </a:gridCol>
                <a:gridCol w="1455298">
                  <a:extLst>
                    <a:ext uri="{9D8B030D-6E8A-4147-A177-3AD203B41FA5}">
                      <a16:colId xmlns:a16="http://schemas.microsoft.com/office/drawing/2014/main" val="3250325637"/>
                    </a:ext>
                  </a:extLst>
                </a:gridCol>
              </a:tblGrid>
              <a:tr h="506402">
                <a:tc gridSpan="3">
                  <a:txBody>
                    <a:bodyPr/>
                    <a:lstStyle/>
                    <a:p>
                      <a:pPr algn="ctr"/>
                      <a:r>
                        <a:rPr lang="fr-FR" sz="1300" dirty="0"/>
                        <a:t>Médiation par l’équidé (séance individuelle)</a:t>
                      </a:r>
                    </a:p>
                    <a:p>
                      <a:pPr algn="ctr"/>
                      <a:r>
                        <a:rPr lang="fr-FR" sz="1300" dirty="0"/>
                        <a:t>Médiation animale </a:t>
                      </a:r>
                    </a:p>
                  </a:txBody>
                  <a:tcPr>
                    <a:solidFill>
                      <a:srgbClr val="745875"/>
                    </a:solidFill>
                  </a:tcPr>
                </a:tc>
                <a:tc hMerge="1">
                  <a:txBody>
                    <a:bodyPr/>
                    <a:lstStyle/>
                    <a:p>
                      <a:endParaRPr lang="fr-FR" dirty="0"/>
                    </a:p>
                  </a:txBody>
                  <a:tcPr>
                    <a:solidFill>
                      <a:srgbClr val="745875"/>
                    </a:solidFill>
                  </a:tcPr>
                </a:tc>
                <a:tc hMerge="1">
                  <a:txBody>
                    <a:bodyPr/>
                    <a:lstStyle/>
                    <a:p>
                      <a:endParaRPr lang="fr-FR" dirty="0"/>
                    </a:p>
                  </a:txBody>
                  <a:tcPr>
                    <a:solidFill>
                      <a:srgbClr val="745875"/>
                    </a:solidFill>
                  </a:tcPr>
                </a:tc>
                <a:extLst>
                  <a:ext uri="{0D108BD9-81ED-4DB2-BD59-A6C34878D82A}">
                    <a16:rowId xmlns:a16="http://schemas.microsoft.com/office/drawing/2014/main" val="2936375715"/>
                  </a:ext>
                </a:extLst>
              </a:tr>
              <a:tr h="300676">
                <a:tc>
                  <a:txBody>
                    <a:bodyPr/>
                    <a:lstStyle/>
                    <a:p>
                      <a:pPr algn="ctr"/>
                      <a:r>
                        <a:rPr lang="fr-FR" sz="1300" dirty="0">
                          <a:solidFill>
                            <a:schemeClr val="bg1"/>
                          </a:solidFill>
                        </a:rPr>
                        <a:t>Durée de la séance</a:t>
                      </a:r>
                    </a:p>
                  </a:txBody>
                  <a:tcPr>
                    <a:solidFill>
                      <a:srgbClr val="B989B9"/>
                    </a:solidFill>
                  </a:tcPr>
                </a:tc>
                <a:tc>
                  <a:txBody>
                    <a:bodyPr/>
                    <a:lstStyle/>
                    <a:p>
                      <a:pPr algn="ctr"/>
                      <a:r>
                        <a:rPr lang="fr-FR" sz="1300" dirty="0">
                          <a:solidFill>
                            <a:schemeClr val="bg1"/>
                          </a:solidFill>
                        </a:rPr>
                        <a:t>Tarif adhérent*</a:t>
                      </a:r>
                    </a:p>
                  </a:txBody>
                  <a:tcPr>
                    <a:solidFill>
                      <a:srgbClr val="B989B9"/>
                    </a:solidFill>
                  </a:tcPr>
                </a:tc>
                <a:tc>
                  <a:txBody>
                    <a:bodyPr/>
                    <a:lstStyle/>
                    <a:p>
                      <a:pPr algn="ctr"/>
                      <a:r>
                        <a:rPr lang="fr-FR" sz="1300" dirty="0">
                          <a:solidFill>
                            <a:schemeClr val="bg1"/>
                          </a:solidFill>
                        </a:rPr>
                        <a:t>Tarif non adhérent*</a:t>
                      </a:r>
                    </a:p>
                  </a:txBody>
                  <a:tcPr>
                    <a:solidFill>
                      <a:srgbClr val="B989B9"/>
                    </a:solidFill>
                  </a:tcPr>
                </a:tc>
                <a:extLst>
                  <a:ext uri="{0D108BD9-81ED-4DB2-BD59-A6C34878D82A}">
                    <a16:rowId xmlns:a16="http://schemas.microsoft.com/office/drawing/2014/main" val="2031804251"/>
                  </a:ext>
                </a:extLst>
              </a:tr>
              <a:tr h="300676">
                <a:tc>
                  <a:txBody>
                    <a:bodyPr/>
                    <a:lstStyle/>
                    <a:p>
                      <a:pPr algn="ctr"/>
                      <a:r>
                        <a:rPr lang="fr-FR" sz="1300" dirty="0"/>
                        <a:t>1h30</a:t>
                      </a:r>
                    </a:p>
                  </a:txBody>
                  <a:tcPr>
                    <a:solidFill>
                      <a:srgbClr val="E4D2E4"/>
                    </a:solidFill>
                  </a:tcPr>
                </a:tc>
                <a:tc>
                  <a:txBody>
                    <a:bodyPr/>
                    <a:lstStyle/>
                    <a:p>
                      <a:pPr algn="r"/>
                      <a:r>
                        <a:rPr lang="fr-FR" sz="1300" dirty="0"/>
                        <a:t>81€</a:t>
                      </a:r>
                    </a:p>
                  </a:txBody>
                  <a:tcPr>
                    <a:solidFill>
                      <a:srgbClr val="E4D2E4"/>
                    </a:solidFill>
                  </a:tcPr>
                </a:tc>
                <a:tc>
                  <a:txBody>
                    <a:bodyPr/>
                    <a:lstStyle/>
                    <a:p>
                      <a:pPr algn="r"/>
                      <a:r>
                        <a:rPr lang="fr-FR" sz="1300" dirty="0"/>
                        <a:t>90€</a:t>
                      </a:r>
                    </a:p>
                  </a:txBody>
                  <a:tcPr>
                    <a:solidFill>
                      <a:srgbClr val="E4D2E4"/>
                    </a:solidFill>
                  </a:tcPr>
                </a:tc>
                <a:extLst>
                  <a:ext uri="{0D108BD9-81ED-4DB2-BD59-A6C34878D82A}">
                    <a16:rowId xmlns:a16="http://schemas.microsoft.com/office/drawing/2014/main" val="338263714"/>
                  </a:ext>
                </a:extLst>
              </a:tr>
              <a:tr h="300676">
                <a:tc>
                  <a:txBody>
                    <a:bodyPr/>
                    <a:lstStyle/>
                    <a:p>
                      <a:pPr algn="ctr"/>
                      <a:r>
                        <a:rPr lang="fr-FR" sz="1300" dirty="0"/>
                        <a:t>1h</a:t>
                      </a:r>
                    </a:p>
                  </a:txBody>
                  <a:tcPr>
                    <a:solidFill>
                      <a:srgbClr val="E4D2E4"/>
                    </a:solidFill>
                  </a:tcPr>
                </a:tc>
                <a:tc>
                  <a:txBody>
                    <a:bodyPr/>
                    <a:lstStyle/>
                    <a:p>
                      <a:pPr algn="r"/>
                      <a:r>
                        <a:rPr lang="fr-FR" sz="1300" dirty="0"/>
                        <a:t>54€</a:t>
                      </a:r>
                    </a:p>
                  </a:txBody>
                  <a:tcPr>
                    <a:solidFill>
                      <a:srgbClr val="E4D2E4"/>
                    </a:solidFill>
                  </a:tcPr>
                </a:tc>
                <a:tc>
                  <a:txBody>
                    <a:bodyPr/>
                    <a:lstStyle/>
                    <a:p>
                      <a:pPr algn="r"/>
                      <a:r>
                        <a:rPr lang="fr-FR" sz="1300" dirty="0"/>
                        <a:t>60€</a:t>
                      </a:r>
                    </a:p>
                  </a:txBody>
                  <a:tcPr>
                    <a:solidFill>
                      <a:srgbClr val="E4D2E4"/>
                    </a:solidFill>
                  </a:tcPr>
                </a:tc>
                <a:extLst>
                  <a:ext uri="{0D108BD9-81ED-4DB2-BD59-A6C34878D82A}">
                    <a16:rowId xmlns:a16="http://schemas.microsoft.com/office/drawing/2014/main" val="1959993353"/>
                  </a:ext>
                </a:extLst>
              </a:tr>
              <a:tr h="300676">
                <a:tc>
                  <a:txBody>
                    <a:bodyPr/>
                    <a:lstStyle/>
                    <a:p>
                      <a:pPr algn="ctr"/>
                      <a:r>
                        <a:rPr lang="fr-FR" sz="1300" dirty="0"/>
                        <a:t>45 min</a:t>
                      </a:r>
                    </a:p>
                  </a:txBody>
                  <a:tcPr>
                    <a:solidFill>
                      <a:srgbClr val="E4D2E4"/>
                    </a:solidFill>
                  </a:tcPr>
                </a:tc>
                <a:tc>
                  <a:txBody>
                    <a:bodyPr/>
                    <a:lstStyle/>
                    <a:p>
                      <a:pPr algn="r"/>
                      <a:r>
                        <a:rPr lang="fr-FR" sz="1300" dirty="0"/>
                        <a:t>45€</a:t>
                      </a:r>
                    </a:p>
                  </a:txBody>
                  <a:tcPr>
                    <a:solidFill>
                      <a:srgbClr val="E4D2E4"/>
                    </a:solidFill>
                  </a:tcPr>
                </a:tc>
                <a:tc>
                  <a:txBody>
                    <a:bodyPr/>
                    <a:lstStyle/>
                    <a:p>
                      <a:pPr algn="r"/>
                      <a:r>
                        <a:rPr lang="fr-FR" sz="1300" dirty="0"/>
                        <a:t>50€</a:t>
                      </a:r>
                    </a:p>
                  </a:txBody>
                  <a:tcPr>
                    <a:solidFill>
                      <a:srgbClr val="E4D2E4"/>
                    </a:solidFill>
                  </a:tcPr>
                </a:tc>
                <a:extLst>
                  <a:ext uri="{0D108BD9-81ED-4DB2-BD59-A6C34878D82A}">
                    <a16:rowId xmlns:a16="http://schemas.microsoft.com/office/drawing/2014/main" val="3827298015"/>
                  </a:ext>
                </a:extLst>
              </a:tr>
              <a:tr h="300676">
                <a:tc>
                  <a:txBody>
                    <a:bodyPr/>
                    <a:lstStyle/>
                    <a:p>
                      <a:pPr algn="ctr"/>
                      <a:r>
                        <a:rPr lang="fr-FR" sz="1300" dirty="0"/>
                        <a:t>30 min</a:t>
                      </a:r>
                    </a:p>
                  </a:txBody>
                  <a:tcPr>
                    <a:solidFill>
                      <a:srgbClr val="E4D2E4"/>
                    </a:solidFill>
                  </a:tcPr>
                </a:tc>
                <a:tc>
                  <a:txBody>
                    <a:bodyPr/>
                    <a:lstStyle/>
                    <a:p>
                      <a:pPr algn="r"/>
                      <a:r>
                        <a:rPr lang="fr-FR" sz="1300" dirty="0"/>
                        <a:t>36€</a:t>
                      </a:r>
                    </a:p>
                  </a:txBody>
                  <a:tcPr>
                    <a:solidFill>
                      <a:srgbClr val="E4D2E4"/>
                    </a:solidFill>
                  </a:tcPr>
                </a:tc>
                <a:tc>
                  <a:txBody>
                    <a:bodyPr/>
                    <a:lstStyle/>
                    <a:p>
                      <a:pPr algn="r"/>
                      <a:r>
                        <a:rPr lang="fr-FR" sz="1300" dirty="0"/>
                        <a:t>40€</a:t>
                      </a:r>
                    </a:p>
                  </a:txBody>
                  <a:tcPr>
                    <a:solidFill>
                      <a:srgbClr val="E4D2E4"/>
                    </a:solidFill>
                  </a:tcPr>
                </a:tc>
                <a:extLst>
                  <a:ext uri="{0D108BD9-81ED-4DB2-BD59-A6C34878D82A}">
                    <a16:rowId xmlns:a16="http://schemas.microsoft.com/office/drawing/2014/main" val="1740588632"/>
                  </a:ext>
                </a:extLst>
              </a:tr>
            </a:tbl>
          </a:graphicData>
        </a:graphic>
      </p:graphicFrame>
      <p:graphicFrame>
        <p:nvGraphicFramePr>
          <p:cNvPr id="7" name="Tableau 6">
            <a:extLst>
              <a:ext uri="{FF2B5EF4-FFF2-40B4-BE49-F238E27FC236}">
                <a16:creationId xmlns:a16="http://schemas.microsoft.com/office/drawing/2014/main" id="{7F39DA89-B31E-C121-2171-AAE3DE829392}"/>
              </a:ext>
            </a:extLst>
          </p:cNvPr>
          <p:cNvGraphicFramePr>
            <a:graphicFrameLocks noGrp="1"/>
          </p:cNvGraphicFramePr>
          <p:nvPr>
            <p:extLst>
              <p:ext uri="{D42A27DB-BD31-4B8C-83A1-F6EECF244321}">
                <p14:modId xmlns:p14="http://schemas.microsoft.com/office/powerpoint/2010/main" val="4165566913"/>
              </p:ext>
            </p:extLst>
          </p:nvPr>
        </p:nvGraphicFramePr>
        <p:xfrm>
          <a:off x="97950" y="4513143"/>
          <a:ext cx="4365894" cy="1733850"/>
        </p:xfrm>
        <a:graphic>
          <a:graphicData uri="http://schemas.openxmlformats.org/drawingml/2006/table">
            <a:tbl>
              <a:tblPr firstRow="1" bandRow="1">
                <a:tableStyleId>{5C22544A-7EE6-4342-B048-85BDC9FD1C3A}</a:tableStyleId>
              </a:tblPr>
              <a:tblGrid>
                <a:gridCol w="1455298">
                  <a:extLst>
                    <a:ext uri="{9D8B030D-6E8A-4147-A177-3AD203B41FA5}">
                      <a16:colId xmlns:a16="http://schemas.microsoft.com/office/drawing/2014/main" val="435171692"/>
                    </a:ext>
                  </a:extLst>
                </a:gridCol>
                <a:gridCol w="1455298">
                  <a:extLst>
                    <a:ext uri="{9D8B030D-6E8A-4147-A177-3AD203B41FA5}">
                      <a16:colId xmlns:a16="http://schemas.microsoft.com/office/drawing/2014/main" val="3812555553"/>
                    </a:ext>
                  </a:extLst>
                </a:gridCol>
                <a:gridCol w="1455298">
                  <a:extLst>
                    <a:ext uri="{9D8B030D-6E8A-4147-A177-3AD203B41FA5}">
                      <a16:colId xmlns:a16="http://schemas.microsoft.com/office/drawing/2014/main" val="3250325637"/>
                    </a:ext>
                  </a:extLst>
                </a:gridCol>
              </a:tblGrid>
              <a:tr h="667050">
                <a:tc gridSpan="3">
                  <a:txBody>
                    <a:bodyPr/>
                    <a:lstStyle/>
                    <a:p>
                      <a:pPr algn="ctr"/>
                      <a:r>
                        <a:rPr lang="fr-FR" sz="1300" baseline="0" dirty="0"/>
                        <a:t>Médiation par l’équidé séance en groupe (4 personnes max)</a:t>
                      </a:r>
                    </a:p>
                    <a:p>
                      <a:pPr algn="ctr"/>
                      <a:r>
                        <a:rPr lang="fr-FR" sz="1300" baseline="0" dirty="0"/>
                        <a:t>(établissements spécialisés, associations,…)</a:t>
                      </a:r>
                    </a:p>
                  </a:txBody>
                  <a:tcPr>
                    <a:solidFill>
                      <a:srgbClr val="745875"/>
                    </a:solidFill>
                  </a:tcPr>
                </a:tc>
                <a:tc hMerge="1">
                  <a:txBody>
                    <a:bodyPr/>
                    <a:lstStyle/>
                    <a:p>
                      <a:endParaRPr lang="fr-FR" dirty="0"/>
                    </a:p>
                  </a:txBody>
                  <a:tcPr>
                    <a:solidFill>
                      <a:srgbClr val="745875"/>
                    </a:solidFill>
                  </a:tcPr>
                </a:tc>
                <a:tc hMerge="1">
                  <a:txBody>
                    <a:bodyPr/>
                    <a:lstStyle/>
                    <a:p>
                      <a:endParaRPr lang="fr-FR" dirty="0"/>
                    </a:p>
                  </a:txBody>
                  <a:tcPr>
                    <a:solidFill>
                      <a:srgbClr val="745875"/>
                    </a:solidFill>
                  </a:tcPr>
                </a:tc>
                <a:extLst>
                  <a:ext uri="{0D108BD9-81ED-4DB2-BD59-A6C34878D82A}">
                    <a16:rowId xmlns:a16="http://schemas.microsoft.com/office/drawing/2014/main" val="2936375715"/>
                  </a:ext>
                </a:extLst>
              </a:tr>
              <a:tr h="474347">
                <a:tc>
                  <a:txBody>
                    <a:bodyPr/>
                    <a:lstStyle/>
                    <a:p>
                      <a:pPr algn="ctr"/>
                      <a:r>
                        <a:rPr lang="fr-FR" sz="1300" baseline="0" dirty="0">
                          <a:solidFill>
                            <a:schemeClr val="bg1"/>
                          </a:solidFill>
                        </a:rPr>
                        <a:t>Durée de la séance</a:t>
                      </a:r>
                    </a:p>
                  </a:txBody>
                  <a:tcPr>
                    <a:solidFill>
                      <a:srgbClr val="B989B9"/>
                    </a:solidFill>
                  </a:tcPr>
                </a:tc>
                <a:tc>
                  <a:txBody>
                    <a:bodyPr/>
                    <a:lstStyle/>
                    <a:p>
                      <a:pPr algn="ctr"/>
                      <a:r>
                        <a:rPr lang="fr-FR" sz="1300" baseline="0" dirty="0">
                          <a:solidFill>
                            <a:schemeClr val="bg1"/>
                          </a:solidFill>
                        </a:rPr>
                        <a:t>Tarif adhérent</a:t>
                      </a:r>
                    </a:p>
                  </a:txBody>
                  <a:tcPr>
                    <a:solidFill>
                      <a:srgbClr val="B989B9"/>
                    </a:solidFill>
                  </a:tcPr>
                </a:tc>
                <a:tc>
                  <a:txBody>
                    <a:bodyPr/>
                    <a:lstStyle/>
                    <a:p>
                      <a:pPr algn="ctr"/>
                      <a:r>
                        <a:rPr lang="fr-FR" sz="1300" baseline="0" dirty="0">
                          <a:solidFill>
                            <a:schemeClr val="bg1"/>
                          </a:solidFill>
                        </a:rPr>
                        <a:t>Tarif non adhérent</a:t>
                      </a:r>
                    </a:p>
                  </a:txBody>
                  <a:tcPr>
                    <a:solidFill>
                      <a:srgbClr val="B989B9"/>
                    </a:solidFill>
                  </a:tcPr>
                </a:tc>
                <a:extLst>
                  <a:ext uri="{0D108BD9-81ED-4DB2-BD59-A6C34878D82A}">
                    <a16:rowId xmlns:a16="http://schemas.microsoft.com/office/drawing/2014/main" val="2031804251"/>
                  </a:ext>
                </a:extLst>
              </a:tr>
              <a:tr h="281643">
                <a:tc>
                  <a:txBody>
                    <a:bodyPr/>
                    <a:lstStyle/>
                    <a:p>
                      <a:pPr algn="ctr"/>
                      <a:r>
                        <a:rPr lang="fr-FR" sz="1300" baseline="0" dirty="0"/>
                        <a:t>1h30</a:t>
                      </a:r>
                    </a:p>
                  </a:txBody>
                  <a:tcPr>
                    <a:solidFill>
                      <a:srgbClr val="E4D2E4"/>
                    </a:solidFill>
                  </a:tcPr>
                </a:tc>
                <a:tc>
                  <a:txBody>
                    <a:bodyPr/>
                    <a:lstStyle/>
                    <a:p>
                      <a:pPr algn="r"/>
                      <a:r>
                        <a:rPr lang="fr-FR" sz="1300" baseline="0" dirty="0"/>
                        <a:t>110€</a:t>
                      </a:r>
                    </a:p>
                  </a:txBody>
                  <a:tcPr>
                    <a:solidFill>
                      <a:srgbClr val="E4D2E4"/>
                    </a:solidFill>
                  </a:tcPr>
                </a:tc>
                <a:tc>
                  <a:txBody>
                    <a:bodyPr/>
                    <a:lstStyle/>
                    <a:p>
                      <a:pPr algn="r"/>
                      <a:r>
                        <a:rPr lang="fr-FR" sz="1300" baseline="0" dirty="0"/>
                        <a:t>122€</a:t>
                      </a:r>
                    </a:p>
                  </a:txBody>
                  <a:tcPr>
                    <a:solidFill>
                      <a:srgbClr val="E4D2E4"/>
                    </a:solidFill>
                  </a:tcPr>
                </a:tc>
                <a:extLst>
                  <a:ext uri="{0D108BD9-81ED-4DB2-BD59-A6C34878D82A}">
                    <a16:rowId xmlns:a16="http://schemas.microsoft.com/office/drawing/2014/main" val="338263714"/>
                  </a:ext>
                </a:extLst>
              </a:tr>
              <a:tr h="281643">
                <a:tc>
                  <a:txBody>
                    <a:bodyPr/>
                    <a:lstStyle/>
                    <a:p>
                      <a:pPr algn="ctr"/>
                      <a:r>
                        <a:rPr lang="fr-FR" sz="1300" baseline="0" dirty="0"/>
                        <a:t>1h</a:t>
                      </a:r>
                    </a:p>
                  </a:txBody>
                  <a:tcPr>
                    <a:solidFill>
                      <a:srgbClr val="E4D2E4"/>
                    </a:solidFill>
                  </a:tcPr>
                </a:tc>
                <a:tc>
                  <a:txBody>
                    <a:bodyPr/>
                    <a:lstStyle/>
                    <a:p>
                      <a:pPr algn="r"/>
                      <a:r>
                        <a:rPr lang="fr-FR" sz="1300" baseline="0" dirty="0"/>
                        <a:t>81€</a:t>
                      </a:r>
                    </a:p>
                  </a:txBody>
                  <a:tcPr>
                    <a:solidFill>
                      <a:srgbClr val="E4D2E4"/>
                    </a:solidFill>
                  </a:tcPr>
                </a:tc>
                <a:tc>
                  <a:txBody>
                    <a:bodyPr/>
                    <a:lstStyle/>
                    <a:p>
                      <a:pPr algn="r"/>
                      <a:r>
                        <a:rPr lang="fr-FR" sz="1300" baseline="0" dirty="0"/>
                        <a:t>90€</a:t>
                      </a:r>
                    </a:p>
                  </a:txBody>
                  <a:tcPr>
                    <a:solidFill>
                      <a:srgbClr val="E4D2E4"/>
                    </a:solidFill>
                  </a:tcPr>
                </a:tc>
                <a:extLst>
                  <a:ext uri="{0D108BD9-81ED-4DB2-BD59-A6C34878D82A}">
                    <a16:rowId xmlns:a16="http://schemas.microsoft.com/office/drawing/2014/main" val="1959993353"/>
                  </a:ext>
                </a:extLst>
              </a:tr>
            </a:tbl>
          </a:graphicData>
        </a:graphic>
      </p:graphicFrame>
      <p:graphicFrame>
        <p:nvGraphicFramePr>
          <p:cNvPr id="8" name="Tableau 7">
            <a:extLst>
              <a:ext uri="{FF2B5EF4-FFF2-40B4-BE49-F238E27FC236}">
                <a16:creationId xmlns:a16="http://schemas.microsoft.com/office/drawing/2014/main" id="{BB58BC88-18B6-815E-3897-0D8C0CD03FB8}"/>
              </a:ext>
            </a:extLst>
          </p:cNvPr>
          <p:cNvGraphicFramePr>
            <a:graphicFrameLocks noGrp="1"/>
          </p:cNvGraphicFramePr>
          <p:nvPr>
            <p:extLst>
              <p:ext uri="{D42A27DB-BD31-4B8C-83A1-F6EECF244321}">
                <p14:modId xmlns:p14="http://schemas.microsoft.com/office/powerpoint/2010/main" val="1924833246"/>
              </p:ext>
            </p:extLst>
          </p:nvPr>
        </p:nvGraphicFramePr>
        <p:xfrm>
          <a:off x="4680156" y="1300106"/>
          <a:ext cx="4365894" cy="1091726"/>
        </p:xfrm>
        <a:graphic>
          <a:graphicData uri="http://schemas.openxmlformats.org/drawingml/2006/table">
            <a:tbl>
              <a:tblPr firstRow="1" bandRow="1">
                <a:tableStyleId>{5C22544A-7EE6-4342-B048-85BDC9FD1C3A}</a:tableStyleId>
              </a:tblPr>
              <a:tblGrid>
                <a:gridCol w="1455298">
                  <a:extLst>
                    <a:ext uri="{9D8B030D-6E8A-4147-A177-3AD203B41FA5}">
                      <a16:colId xmlns:a16="http://schemas.microsoft.com/office/drawing/2014/main" val="435171692"/>
                    </a:ext>
                  </a:extLst>
                </a:gridCol>
                <a:gridCol w="1455298">
                  <a:extLst>
                    <a:ext uri="{9D8B030D-6E8A-4147-A177-3AD203B41FA5}">
                      <a16:colId xmlns:a16="http://schemas.microsoft.com/office/drawing/2014/main" val="3812555553"/>
                    </a:ext>
                  </a:extLst>
                </a:gridCol>
                <a:gridCol w="1455298">
                  <a:extLst>
                    <a:ext uri="{9D8B030D-6E8A-4147-A177-3AD203B41FA5}">
                      <a16:colId xmlns:a16="http://schemas.microsoft.com/office/drawing/2014/main" val="3250325637"/>
                    </a:ext>
                  </a:extLst>
                </a:gridCol>
              </a:tblGrid>
              <a:tr h="302023">
                <a:tc gridSpan="3">
                  <a:txBody>
                    <a:bodyPr/>
                    <a:lstStyle/>
                    <a:p>
                      <a:pPr algn="ctr"/>
                      <a:r>
                        <a:rPr lang="fr-FR" sz="1300" baseline="0" dirty="0"/>
                        <a:t>Mini-ferme itinérante</a:t>
                      </a:r>
                    </a:p>
                  </a:txBody>
                  <a:tcPr>
                    <a:solidFill>
                      <a:srgbClr val="745875"/>
                    </a:solidFill>
                  </a:tcPr>
                </a:tc>
                <a:tc hMerge="1">
                  <a:txBody>
                    <a:bodyPr/>
                    <a:lstStyle/>
                    <a:p>
                      <a:endParaRPr lang="fr-FR" dirty="0"/>
                    </a:p>
                  </a:txBody>
                  <a:tcPr>
                    <a:solidFill>
                      <a:srgbClr val="745875"/>
                    </a:solidFill>
                  </a:tcPr>
                </a:tc>
                <a:tc hMerge="1">
                  <a:txBody>
                    <a:bodyPr/>
                    <a:lstStyle/>
                    <a:p>
                      <a:endParaRPr lang="fr-FR" dirty="0"/>
                    </a:p>
                  </a:txBody>
                  <a:tcPr>
                    <a:solidFill>
                      <a:srgbClr val="745875"/>
                    </a:solidFill>
                  </a:tcPr>
                </a:tc>
                <a:extLst>
                  <a:ext uri="{0D108BD9-81ED-4DB2-BD59-A6C34878D82A}">
                    <a16:rowId xmlns:a16="http://schemas.microsoft.com/office/drawing/2014/main" val="2936375715"/>
                  </a:ext>
                </a:extLst>
              </a:tr>
              <a:tr h="302023">
                <a:tc>
                  <a:txBody>
                    <a:bodyPr/>
                    <a:lstStyle/>
                    <a:p>
                      <a:pPr algn="ctr"/>
                      <a:r>
                        <a:rPr lang="fr-FR" sz="1300" baseline="0" dirty="0">
                          <a:solidFill>
                            <a:schemeClr val="bg1"/>
                          </a:solidFill>
                        </a:rPr>
                        <a:t>Durée de la séance</a:t>
                      </a:r>
                    </a:p>
                  </a:txBody>
                  <a:tcPr>
                    <a:solidFill>
                      <a:srgbClr val="B989B9"/>
                    </a:solidFill>
                  </a:tcPr>
                </a:tc>
                <a:tc>
                  <a:txBody>
                    <a:bodyPr/>
                    <a:lstStyle/>
                    <a:p>
                      <a:pPr algn="ctr"/>
                      <a:r>
                        <a:rPr lang="fr-FR" sz="1300" baseline="0" dirty="0">
                          <a:solidFill>
                            <a:schemeClr val="bg1"/>
                          </a:solidFill>
                        </a:rPr>
                        <a:t>Tarif adhérent*</a:t>
                      </a:r>
                    </a:p>
                  </a:txBody>
                  <a:tcPr>
                    <a:solidFill>
                      <a:srgbClr val="B989B9"/>
                    </a:solidFill>
                  </a:tcPr>
                </a:tc>
                <a:tc>
                  <a:txBody>
                    <a:bodyPr/>
                    <a:lstStyle/>
                    <a:p>
                      <a:pPr algn="ctr"/>
                      <a:r>
                        <a:rPr lang="fr-FR" sz="1300" baseline="0" dirty="0">
                          <a:solidFill>
                            <a:schemeClr val="bg1"/>
                          </a:solidFill>
                        </a:rPr>
                        <a:t>Tarif non adhérent*</a:t>
                      </a:r>
                    </a:p>
                  </a:txBody>
                  <a:tcPr>
                    <a:solidFill>
                      <a:srgbClr val="B989B9"/>
                    </a:solidFill>
                  </a:tcPr>
                </a:tc>
                <a:extLst>
                  <a:ext uri="{0D108BD9-81ED-4DB2-BD59-A6C34878D82A}">
                    <a16:rowId xmlns:a16="http://schemas.microsoft.com/office/drawing/2014/main" val="2031804251"/>
                  </a:ext>
                </a:extLst>
              </a:tr>
              <a:tr h="302023">
                <a:tc>
                  <a:txBody>
                    <a:bodyPr/>
                    <a:lstStyle/>
                    <a:p>
                      <a:pPr algn="ctr"/>
                      <a:r>
                        <a:rPr lang="fr-FR" sz="1300" baseline="0" dirty="0"/>
                        <a:t>Après-midi entière</a:t>
                      </a:r>
                    </a:p>
                  </a:txBody>
                  <a:tcPr>
                    <a:solidFill>
                      <a:srgbClr val="E4D2E4"/>
                    </a:solidFill>
                  </a:tcPr>
                </a:tc>
                <a:tc>
                  <a:txBody>
                    <a:bodyPr/>
                    <a:lstStyle/>
                    <a:p>
                      <a:pPr algn="r"/>
                      <a:r>
                        <a:rPr lang="fr-FR" sz="1300" baseline="0" dirty="0"/>
                        <a:t>410€</a:t>
                      </a:r>
                    </a:p>
                  </a:txBody>
                  <a:tcPr>
                    <a:solidFill>
                      <a:srgbClr val="E4D2E4"/>
                    </a:solidFill>
                  </a:tcPr>
                </a:tc>
                <a:tc>
                  <a:txBody>
                    <a:bodyPr/>
                    <a:lstStyle/>
                    <a:p>
                      <a:pPr algn="r"/>
                      <a:r>
                        <a:rPr lang="fr-FR" sz="1300" baseline="0" dirty="0"/>
                        <a:t>450€</a:t>
                      </a:r>
                    </a:p>
                  </a:txBody>
                  <a:tcPr>
                    <a:solidFill>
                      <a:srgbClr val="E4D2E4"/>
                    </a:solidFill>
                  </a:tcPr>
                </a:tc>
                <a:extLst>
                  <a:ext uri="{0D108BD9-81ED-4DB2-BD59-A6C34878D82A}">
                    <a16:rowId xmlns:a16="http://schemas.microsoft.com/office/drawing/2014/main" val="338263714"/>
                  </a:ext>
                </a:extLst>
              </a:tr>
            </a:tbl>
          </a:graphicData>
        </a:graphic>
      </p:graphicFrame>
      <p:graphicFrame>
        <p:nvGraphicFramePr>
          <p:cNvPr id="9" name="Tableau 8">
            <a:extLst>
              <a:ext uri="{FF2B5EF4-FFF2-40B4-BE49-F238E27FC236}">
                <a16:creationId xmlns:a16="http://schemas.microsoft.com/office/drawing/2014/main" id="{0F292D6A-729C-4C6C-2842-ECD0A5808026}"/>
              </a:ext>
            </a:extLst>
          </p:cNvPr>
          <p:cNvGraphicFramePr>
            <a:graphicFrameLocks noGrp="1"/>
          </p:cNvGraphicFramePr>
          <p:nvPr>
            <p:extLst>
              <p:ext uri="{D42A27DB-BD31-4B8C-83A1-F6EECF244321}">
                <p14:modId xmlns:p14="http://schemas.microsoft.com/office/powerpoint/2010/main" val="2455399663"/>
              </p:ext>
            </p:extLst>
          </p:nvPr>
        </p:nvGraphicFramePr>
        <p:xfrm>
          <a:off x="4680155" y="2604633"/>
          <a:ext cx="4365895" cy="3642360"/>
        </p:xfrm>
        <a:graphic>
          <a:graphicData uri="http://schemas.openxmlformats.org/drawingml/2006/table">
            <a:tbl>
              <a:tblPr firstRow="1" bandRow="1">
                <a:tableStyleId>{5C22544A-7EE6-4342-B048-85BDC9FD1C3A}</a:tableStyleId>
              </a:tblPr>
              <a:tblGrid>
                <a:gridCol w="1835501">
                  <a:extLst>
                    <a:ext uri="{9D8B030D-6E8A-4147-A177-3AD203B41FA5}">
                      <a16:colId xmlns:a16="http://schemas.microsoft.com/office/drawing/2014/main" val="435171692"/>
                    </a:ext>
                  </a:extLst>
                </a:gridCol>
                <a:gridCol w="1265197">
                  <a:extLst>
                    <a:ext uri="{9D8B030D-6E8A-4147-A177-3AD203B41FA5}">
                      <a16:colId xmlns:a16="http://schemas.microsoft.com/office/drawing/2014/main" val="3812555553"/>
                    </a:ext>
                  </a:extLst>
                </a:gridCol>
                <a:gridCol w="1265197">
                  <a:extLst>
                    <a:ext uri="{9D8B030D-6E8A-4147-A177-3AD203B41FA5}">
                      <a16:colId xmlns:a16="http://schemas.microsoft.com/office/drawing/2014/main" val="3250325637"/>
                    </a:ext>
                  </a:extLst>
                </a:gridCol>
              </a:tblGrid>
              <a:tr h="274708">
                <a:tc gridSpan="3">
                  <a:txBody>
                    <a:bodyPr/>
                    <a:lstStyle/>
                    <a:p>
                      <a:pPr algn="ctr"/>
                      <a:r>
                        <a:rPr lang="fr-FR" sz="1300" dirty="0"/>
                        <a:t>Les ateliers</a:t>
                      </a:r>
                    </a:p>
                  </a:txBody>
                  <a:tcPr>
                    <a:solidFill>
                      <a:srgbClr val="745875"/>
                    </a:solidFill>
                  </a:tcPr>
                </a:tc>
                <a:tc hMerge="1">
                  <a:txBody>
                    <a:bodyPr/>
                    <a:lstStyle/>
                    <a:p>
                      <a:endParaRPr lang="fr-FR" dirty="0"/>
                    </a:p>
                  </a:txBody>
                  <a:tcPr>
                    <a:solidFill>
                      <a:srgbClr val="745875"/>
                    </a:solidFill>
                  </a:tcPr>
                </a:tc>
                <a:tc hMerge="1">
                  <a:txBody>
                    <a:bodyPr/>
                    <a:lstStyle/>
                    <a:p>
                      <a:endParaRPr lang="fr-FR" dirty="0"/>
                    </a:p>
                  </a:txBody>
                  <a:tcPr>
                    <a:solidFill>
                      <a:srgbClr val="745875"/>
                    </a:solidFill>
                  </a:tcPr>
                </a:tc>
                <a:extLst>
                  <a:ext uri="{0D108BD9-81ED-4DB2-BD59-A6C34878D82A}">
                    <a16:rowId xmlns:a16="http://schemas.microsoft.com/office/drawing/2014/main" val="2936375715"/>
                  </a:ext>
                </a:extLst>
              </a:tr>
              <a:tr h="462666">
                <a:tc>
                  <a:txBody>
                    <a:bodyPr/>
                    <a:lstStyle/>
                    <a:p>
                      <a:pPr algn="ctr"/>
                      <a:endParaRPr lang="fr-FR" sz="1300" dirty="0">
                        <a:solidFill>
                          <a:schemeClr val="bg1"/>
                        </a:solidFill>
                      </a:endParaRPr>
                    </a:p>
                  </a:txBody>
                  <a:tcPr>
                    <a:solidFill>
                      <a:srgbClr val="B989B9"/>
                    </a:solidFill>
                  </a:tcPr>
                </a:tc>
                <a:tc>
                  <a:txBody>
                    <a:bodyPr/>
                    <a:lstStyle/>
                    <a:p>
                      <a:pPr algn="ctr"/>
                      <a:r>
                        <a:rPr lang="fr-FR" sz="1300" dirty="0">
                          <a:solidFill>
                            <a:schemeClr val="bg1"/>
                          </a:solidFill>
                        </a:rPr>
                        <a:t>Tarif adhérent</a:t>
                      </a:r>
                    </a:p>
                  </a:txBody>
                  <a:tcPr>
                    <a:solidFill>
                      <a:srgbClr val="B989B9"/>
                    </a:solidFill>
                  </a:tcPr>
                </a:tc>
                <a:tc>
                  <a:txBody>
                    <a:bodyPr/>
                    <a:lstStyle/>
                    <a:p>
                      <a:pPr algn="ctr"/>
                      <a:r>
                        <a:rPr lang="fr-FR" sz="1300" dirty="0">
                          <a:solidFill>
                            <a:schemeClr val="bg1"/>
                          </a:solidFill>
                        </a:rPr>
                        <a:t>Tarif non adhérent</a:t>
                      </a:r>
                    </a:p>
                  </a:txBody>
                  <a:tcPr>
                    <a:solidFill>
                      <a:srgbClr val="B989B9"/>
                    </a:solidFill>
                  </a:tcPr>
                </a:tc>
                <a:extLst>
                  <a:ext uri="{0D108BD9-81ED-4DB2-BD59-A6C34878D82A}">
                    <a16:rowId xmlns:a16="http://schemas.microsoft.com/office/drawing/2014/main" val="2031804251"/>
                  </a:ext>
                </a:extLst>
              </a:tr>
              <a:tr h="621707">
                <a:tc gridSpan="3">
                  <a:txBody>
                    <a:bodyPr/>
                    <a:lstStyle/>
                    <a:p>
                      <a:pPr algn="ctr"/>
                      <a:r>
                        <a:rPr lang="fr-FR" sz="1300" b="1" u="sng" dirty="0"/>
                        <a:t>Atelier Petit Soigneur </a:t>
                      </a:r>
                    </a:p>
                    <a:p>
                      <a:pPr algn="ctr"/>
                      <a:r>
                        <a:rPr lang="fr-FR" sz="1200" b="0" u="none" dirty="0"/>
                        <a:t>Rendez-vous à 8h45 aux écuries pour nourrir les animaux avec nous </a:t>
                      </a:r>
                    </a:p>
                    <a:p>
                      <a:pPr algn="ctr"/>
                      <a:r>
                        <a:rPr lang="fr-FR" sz="1200" b="0" u="none" dirty="0"/>
                        <a:t>(uniquement sur réservation, une seule famille accueillie à la fois)</a:t>
                      </a:r>
                    </a:p>
                  </a:txBody>
                  <a:tcPr anchor="ctr">
                    <a:solidFill>
                      <a:srgbClr val="E4D2E4"/>
                    </a:solidFill>
                  </a:tcPr>
                </a:tc>
                <a:tc hMerge="1">
                  <a:txBody>
                    <a:bodyPr/>
                    <a:lstStyle/>
                    <a:p>
                      <a:pPr algn="r"/>
                      <a:endParaRPr lang="fr-FR" dirty="0"/>
                    </a:p>
                  </a:txBody>
                  <a:tcPr>
                    <a:solidFill>
                      <a:srgbClr val="E4D2E4"/>
                    </a:solidFill>
                  </a:tcPr>
                </a:tc>
                <a:tc hMerge="1">
                  <a:txBody>
                    <a:bodyPr/>
                    <a:lstStyle/>
                    <a:p>
                      <a:pPr algn="r"/>
                      <a:endParaRPr lang="fr-FR" dirty="0"/>
                    </a:p>
                  </a:txBody>
                  <a:tcPr>
                    <a:solidFill>
                      <a:srgbClr val="E4D2E4"/>
                    </a:solidFill>
                  </a:tcPr>
                </a:tc>
                <a:extLst>
                  <a:ext uri="{0D108BD9-81ED-4DB2-BD59-A6C34878D82A}">
                    <a16:rowId xmlns:a16="http://schemas.microsoft.com/office/drawing/2014/main" val="838540730"/>
                  </a:ext>
                </a:extLst>
              </a:tr>
              <a:tr h="650624">
                <a:tc>
                  <a:txBody>
                    <a:bodyPr/>
                    <a:lstStyle/>
                    <a:p>
                      <a:pPr algn="ctr"/>
                      <a:r>
                        <a:rPr lang="fr-FR" sz="1300" b="0" dirty="0"/>
                        <a:t>1 enfant</a:t>
                      </a:r>
                    </a:p>
                    <a:p>
                      <a:pPr algn="ctr"/>
                      <a:r>
                        <a:rPr lang="fr-FR" sz="1300" b="0" dirty="0"/>
                        <a:t>2 enfants </a:t>
                      </a:r>
                    </a:p>
                    <a:p>
                      <a:pPr algn="ctr"/>
                      <a:r>
                        <a:rPr lang="fr-FR" sz="1300" b="0" dirty="0"/>
                        <a:t>3 enfants et plus</a:t>
                      </a:r>
                    </a:p>
                  </a:txBody>
                  <a:tcPr>
                    <a:solidFill>
                      <a:srgbClr val="E4D2E4"/>
                    </a:solidFill>
                  </a:tcPr>
                </a:tc>
                <a:tc>
                  <a:txBody>
                    <a:bodyPr/>
                    <a:lstStyle/>
                    <a:p>
                      <a:pPr algn="r"/>
                      <a:r>
                        <a:rPr lang="fr-FR" sz="1300" dirty="0"/>
                        <a:t>11€</a:t>
                      </a:r>
                    </a:p>
                    <a:p>
                      <a:pPr algn="r"/>
                      <a:r>
                        <a:rPr lang="fr-FR" sz="1300" dirty="0"/>
                        <a:t>19€</a:t>
                      </a:r>
                    </a:p>
                    <a:p>
                      <a:pPr algn="r"/>
                      <a:r>
                        <a:rPr lang="fr-FR" sz="1300" dirty="0"/>
                        <a:t>27€</a:t>
                      </a:r>
                    </a:p>
                  </a:txBody>
                  <a:tcPr>
                    <a:solidFill>
                      <a:srgbClr val="E4D2E4"/>
                    </a:solidFill>
                  </a:tcPr>
                </a:tc>
                <a:tc>
                  <a:txBody>
                    <a:bodyPr/>
                    <a:lstStyle/>
                    <a:p>
                      <a:pPr algn="r"/>
                      <a:r>
                        <a:rPr lang="fr-FR" sz="1300" dirty="0"/>
                        <a:t>13€</a:t>
                      </a:r>
                    </a:p>
                    <a:p>
                      <a:pPr algn="r"/>
                      <a:r>
                        <a:rPr lang="fr-FR" sz="1300" dirty="0"/>
                        <a:t>22€</a:t>
                      </a:r>
                    </a:p>
                    <a:p>
                      <a:pPr algn="r"/>
                      <a:r>
                        <a:rPr lang="fr-FR" sz="1300" dirty="0"/>
                        <a:t>30€</a:t>
                      </a:r>
                    </a:p>
                  </a:txBody>
                  <a:tcPr>
                    <a:solidFill>
                      <a:srgbClr val="E4D2E4"/>
                    </a:solidFill>
                  </a:tcPr>
                </a:tc>
                <a:extLst>
                  <a:ext uri="{0D108BD9-81ED-4DB2-BD59-A6C34878D82A}">
                    <a16:rowId xmlns:a16="http://schemas.microsoft.com/office/drawing/2014/main" val="338263714"/>
                  </a:ext>
                </a:extLst>
              </a:tr>
              <a:tr h="448208">
                <a:tc gridSpan="3">
                  <a:txBody>
                    <a:bodyPr/>
                    <a:lstStyle/>
                    <a:p>
                      <a:pPr algn="ctr"/>
                      <a:r>
                        <a:rPr lang="fr-FR" sz="1300" b="1" u="sng" dirty="0"/>
                        <a:t>Prévention des risques d’accident par morsure de chien</a:t>
                      </a:r>
                      <a:r>
                        <a:rPr lang="fr-FR" sz="1300" b="0" dirty="0"/>
                        <a:t> </a:t>
                      </a:r>
                    </a:p>
                    <a:p>
                      <a:pPr algn="ctr"/>
                      <a:r>
                        <a:rPr lang="fr-FR" sz="1200" b="0" dirty="0"/>
                        <a:t>Apprendre à comprendre et respecter le chien et savoir comment réagir</a:t>
                      </a:r>
                    </a:p>
                  </a:txBody>
                  <a:tcPr>
                    <a:solidFill>
                      <a:srgbClr val="E4D2E4"/>
                    </a:solidFill>
                  </a:tcPr>
                </a:tc>
                <a:tc hMerge="1">
                  <a:txBody>
                    <a:bodyPr/>
                    <a:lstStyle/>
                    <a:p>
                      <a:pPr algn="r"/>
                      <a:endParaRPr lang="fr-FR" dirty="0"/>
                    </a:p>
                  </a:txBody>
                  <a:tcPr>
                    <a:solidFill>
                      <a:srgbClr val="E4D2E4"/>
                    </a:solidFill>
                  </a:tcPr>
                </a:tc>
                <a:tc hMerge="1">
                  <a:txBody>
                    <a:bodyPr/>
                    <a:lstStyle/>
                    <a:p>
                      <a:pPr algn="r"/>
                      <a:endParaRPr lang="fr-FR" dirty="0"/>
                    </a:p>
                  </a:txBody>
                  <a:tcPr>
                    <a:solidFill>
                      <a:srgbClr val="E4D2E4"/>
                    </a:solidFill>
                  </a:tcPr>
                </a:tc>
                <a:extLst>
                  <a:ext uri="{0D108BD9-81ED-4DB2-BD59-A6C34878D82A}">
                    <a16:rowId xmlns:a16="http://schemas.microsoft.com/office/drawing/2014/main" val="556242006"/>
                  </a:ext>
                </a:extLst>
              </a:tr>
              <a:tr h="650624">
                <a:tc>
                  <a:txBody>
                    <a:bodyPr/>
                    <a:lstStyle/>
                    <a:p>
                      <a:pPr algn="ctr"/>
                      <a:r>
                        <a:rPr lang="fr-FR" sz="1300" b="0" dirty="0"/>
                        <a:t>1 enfant</a:t>
                      </a:r>
                    </a:p>
                    <a:p>
                      <a:pPr algn="ctr"/>
                      <a:r>
                        <a:rPr lang="fr-FR" sz="1300" b="0" dirty="0"/>
                        <a:t>2 enfants </a:t>
                      </a:r>
                    </a:p>
                    <a:p>
                      <a:pPr algn="ctr"/>
                      <a:r>
                        <a:rPr lang="fr-FR" sz="1300" b="0" dirty="0"/>
                        <a:t>3 enfants et plus</a:t>
                      </a:r>
                    </a:p>
                  </a:txBody>
                  <a:tcPr>
                    <a:solidFill>
                      <a:srgbClr val="E4D2E4"/>
                    </a:solidFill>
                  </a:tcPr>
                </a:tc>
                <a:tc>
                  <a:txBody>
                    <a:bodyPr/>
                    <a:lstStyle/>
                    <a:p>
                      <a:pPr algn="r"/>
                      <a:r>
                        <a:rPr lang="fr-FR" sz="1300" dirty="0"/>
                        <a:t>8€</a:t>
                      </a:r>
                    </a:p>
                    <a:p>
                      <a:pPr algn="r"/>
                      <a:r>
                        <a:rPr lang="fr-FR" sz="1300" dirty="0"/>
                        <a:t>16€</a:t>
                      </a:r>
                    </a:p>
                    <a:p>
                      <a:pPr algn="r"/>
                      <a:r>
                        <a:rPr lang="fr-FR" sz="1300" dirty="0"/>
                        <a:t>22€</a:t>
                      </a:r>
                    </a:p>
                  </a:txBody>
                  <a:tcPr>
                    <a:solidFill>
                      <a:srgbClr val="E4D2E4"/>
                    </a:solidFill>
                  </a:tcPr>
                </a:tc>
                <a:tc>
                  <a:txBody>
                    <a:bodyPr/>
                    <a:lstStyle/>
                    <a:p>
                      <a:pPr algn="r"/>
                      <a:r>
                        <a:rPr lang="fr-FR" sz="1300" dirty="0"/>
                        <a:t>10€</a:t>
                      </a:r>
                    </a:p>
                    <a:p>
                      <a:pPr algn="r"/>
                      <a:r>
                        <a:rPr lang="fr-FR" sz="1300" dirty="0"/>
                        <a:t>18€</a:t>
                      </a:r>
                    </a:p>
                    <a:p>
                      <a:pPr algn="r"/>
                      <a:r>
                        <a:rPr lang="fr-FR" sz="1300" dirty="0"/>
                        <a:t>24€</a:t>
                      </a:r>
                    </a:p>
                  </a:txBody>
                  <a:tcPr>
                    <a:solidFill>
                      <a:srgbClr val="E4D2E4"/>
                    </a:solidFill>
                  </a:tcPr>
                </a:tc>
                <a:extLst>
                  <a:ext uri="{0D108BD9-81ED-4DB2-BD59-A6C34878D82A}">
                    <a16:rowId xmlns:a16="http://schemas.microsoft.com/office/drawing/2014/main" val="1423548864"/>
                  </a:ext>
                </a:extLst>
              </a:tr>
            </a:tbl>
          </a:graphicData>
        </a:graphic>
      </p:graphicFrame>
      <p:sp>
        <p:nvSpPr>
          <p:cNvPr id="10" name="ZoneTexte 9">
            <a:extLst>
              <a:ext uri="{FF2B5EF4-FFF2-40B4-BE49-F238E27FC236}">
                <a16:creationId xmlns:a16="http://schemas.microsoft.com/office/drawing/2014/main" id="{315D006A-4706-5078-D58A-5302D49D56A4}"/>
              </a:ext>
            </a:extLst>
          </p:cNvPr>
          <p:cNvSpPr txBox="1"/>
          <p:nvPr/>
        </p:nvSpPr>
        <p:spPr>
          <a:xfrm>
            <a:off x="97950" y="1205902"/>
            <a:ext cx="4365894" cy="969496"/>
          </a:xfrm>
          <a:prstGeom prst="rect">
            <a:avLst/>
          </a:prstGeom>
          <a:noFill/>
        </p:spPr>
        <p:txBody>
          <a:bodyPr wrap="square" rtlCol="0">
            <a:spAutoFit/>
          </a:bodyPr>
          <a:lstStyle/>
          <a:p>
            <a:pPr lvl="1" algn="ctr"/>
            <a:r>
              <a:rPr lang="fr-FR" sz="1300" b="1" u="sng" dirty="0"/>
              <a:t>Adhésion à l’association</a:t>
            </a:r>
            <a:r>
              <a:rPr lang="fr-FR" sz="1300" b="1" dirty="0"/>
              <a:t> :  </a:t>
            </a:r>
          </a:p>
          <a:p>
            <a:pPr lvl="1" algn="ctr"/>
            <a:r>
              <a:rPr lang="fr-FR" sz="1300" b="1" dirty="0"/>
              <a:t>Particulier : 15€ </a:t>
            </a:r>
          </a:p>
          <a:p>
            <a:pPr lvl="1" algn="ctr"/>
            <a:r>
              <a:rPr lang="fr-FR" sz="1300" b="1" dirty="0"/>
              <a:t> Personne morale : 30€</a:t>
            </a:r>
            <a:endParaRPr lang="fr-FR" sz="1400" dirty="0"/>
          </a:p>
          <a:p>
            <a:endParaRPr lang="fr-FR" dirty="0"/>
          </a:p>
        </p:txBody>
      </p:sp>
      <p:sp>
        <p:nvSpPr>
          <p:cNvPr id="11" name="ZoneTexte 10">
            <a:extLst>
              <a:ext uri="{FF2B5EF4-FFF2-40B4-BE49-F238E27FC236}">
                <a16:creationId xmlns:a16="http://schemas.microsoft.com/office/drawing/2014/main" id="{401022FC-04DF-4D78-75C2-F199F3F37DB1}"/>
              </a:ext>
            </a:extLst>
          </p:cNvPr>
          <p:cNvSpPr txBox="1"/>
          <p:nvPr/>
        </p:nvSpPr>
        <p:spPr>
          <a:xfrm>
            <a:off x="0" y="6459794"/>
            <a:ext cx="9144000" cy="553998"/>
          </a:xfrm>
          <a:prstGeom prst="rect">
            <a:avLst/>
          </a:prstGeom>
          <a:noFill/>
        </p:spPr>
        <p:txBody>
          <a:bodyPr wrap="square" rtlCol="0">
            <a:spAutoFit/>
          </a:bodyPr>
          <a:lstStyle/>
          <a:p>
            <a:pPr algn="ctr"/>
            <a:r>
              <a:rPr lang="fr-FR" sz="1200" dirty="0"/>
              <a:t>Règlements acceptés : chèque, espèces ou virement. Association Loi 1901 TVA non applicable, art. 293 B du CGI</a:t>
            </a:r>
          </a:p>
          <a:p>
            <a:endParaRPr lang="fr-FR" dirty="0"/>
          </a:p>
        </p:txBody>
      </p:sp>
    </p:spTree>
    <p:extLst>
      <p:ext uri="{BB962C8B-B14F-4D97-AF65-F5344CB8AC3E}">
        <p14:creationId xmlns:p14="http://schemas.microsoft.com/office/powerpoint/2010/main" val="165550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A0CC3-291B-00E3-1B34-D24C46E06328}"/>
              </a:ext>
            </a:extLst>
          </p:cNvPr>
          <p:cNvSpPr/>
          <p:nvPr/>
        </p:nvSpPr>
        <p:spPr>
          <a:xfrm>
            <a:off x="0" y="797767"/>
            <a:ext cx="9143999" cy="583163"/>
          </a:xfrm>
          <a:prstGeom prst="rect">
            <a:avLst/>
          </a:prstGeom>
          <a:solidFill>
            <a:srgbClr val="745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t>Frais de déplacement</a:t>
            </a:r>
          </a:p>
        </p:txBody>
      </p:sp>
      <p:graphicFrame>
        <p:nvGraphicFramePr>
          <p:cNvPr id="5" name="Tableau 4">
            <a:extLst>
              <a:ext uri="{FF2B5EF4-FFF2-40B4-BE49-F238E27FC236}">
                <a16:creationId xmlns:a16="http://schemas.microsoft.com/office/drawing/2014/main" id="{38F8A797-6E40-E9DD-4243-14A8F0AE18C7}"/>
              </a:ext>
            </a:extLst>
          </p:cNvPr>
          <p:cNvGraphicFramePr>
            <a:graphicFrameLocks noGrp="1"/>
          </p:cNvGraphicFramePr>
          <p:nvPr>
            <p:extLst>
              <p:ext uri="{D42A27DB-BD31-4B8C-83A1-F6EECF244321}">
                <p14:modId xmlns:p14="http://schemas.microsoft.com/office/powerpoint/2010/main" val="1670157812"/>
              </p:ext>
            </p:extLst>
          </p:nvPr>
        </p:nvGraphicFramePr>
        <p:xfrm>
          <a:off x="1523999" y="2021957"/>
          <a:ext cx="6096000" cy="2966720"/>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1089892961"/>
                    </a:ext>
                  </a:extLst>
                </a:gridCol>
                <a:gridCol w="3048000">
                  <a:extLst>
                    <a:ext uri="{9D8B030D-6E8A-4147-A177-3AD203B41FA5}">
                      <a16:colId xmlns:a16="http://schemas.microsoft.com/office/drawing/2014/main" val="1477644998"/>
                    </a:ext>
                  </a:extLst>
                </a:gridCol>
              </a:tblGrid>
              <a:tr h="370840">
                <a:tc>
                  <a:txBody>
                    <a:bodyPr/>
                    <a:lstStyle/>
                    <a:p>
                      <a:pPr algn="ctr"/>
                      <a:r>
                        <a:rPr lang="fr-FR" dirty="0"/>
                        <a:t>Distance </a:t>
                      </a:r>
                    </a:p>
                  </a:txBody>
                  <a:tcPr/>
                </a:tc>
                <a:tc>
                  <a:txBody>
                    <a:bodyPr/>
                    <a:lstStyle/>
                    <a:p>
                      <a:pPr algn="ctr"/>
                      <a:r>
                        <a:rPr lang="fr-FR" dirty="0"/>
                        <a:t>Montant </a:t>
                      </a:r>
                    </a:p>
                  </a:txBody>
                  <a:tcPr/>
                </a:tc>
                <a:extLst>
                  <a:ext uri="{0D108BD9-81ED-4DB2-BD59-A6C34878D82A}">
                    <a16:rowId xmlns:a16="http://schemas.microsoft.com/office/drawing/2014/main" val="3663247311"/>
                  </a:ext>
                </a:extLst>
              </a:tr>
              <a:tr h="370840">
                <a:tc>
                  <a:txBody>
                    <a:bodyPr/>
                    <a:lstStyle/>
                    <a:p>
                      <a:r>
                        <a:rPr lang="fr-FR" dirty="0"/>
                        <a:t>Moins de 10 km</a:t>
                      </a:r>
                    </a:p>
                  </a:txBody>
                  <a:tcPr/>
                </a:tc>
                <a:tc>
                  <a:txBody>
                    <a:bodyPr/>
                    <a:lstStyle/>
                    <a:p>
                      <a:r>
                        <a:rPr lang="fr-FR" dirty="0"/>
                        <a:t>Prix de l’intervention + 5,00€ </a:t>
                      </a:r>
                    </a:p>
                  </a:txBody>
                  <a:tcPr/>
                </a:tc>
                <a:extLst>
                  <a:ext uri="{0D108BD9-81ED-4DB2-BD59-A6C34878D82A}">
                    <a16:rowId xmlns:a16="http://schemas.microsoft.com/office/drawing/2014/main" val="2593966886"/>
                  </a:ext>
                </a:extLst>
              </a:tr>
              <a:tr h="370840">
                <a:tc>
                  <a:txBody>
                    <a:bodyPr/>
                    <a:lstStyle/>
                    <a:p>
                      <a:r>
                        <a:rPr lang="fr-FR" dirty="0"/>
                        <a:t>De 11 à 20 km </a:t>
                      </a:r>
                    </a:p>
                  </a:txBody>
                  <a:tcPr/>
                </a:tc>
                <a:tc>
                  <a:txBody>
                    <a:bodyPr/>
                    <a:lstStyle/>
                    <a:p>
                      <a:r>
                        <a:rPr lang="fr-FR" dirty="0"/>
                        <a:t>Prix de l’intervention + 13,00€</a:t>
                      </a:r>
                    </a:p>
                  </a:txBody>
                  <a:tcPr/>
                </a:tc>
                <a:extLst>
                  <a:ext uri="{0D108BD9-81ED-4DB2-BD59-A6C34878D82A}">
                    <a16:rowId xmlns:a16="http://schemas.microsoft.com/office/drawing/2014/main" val="3380795910"/>
                  </a:ext>
                </a:extLst>
              </a:tr>
              <a:tr h="370840">
                <a:tc>
                  <a:txBody>
                    <a:bodyPr/>
                    <a:lstStyle/>
                    <a:p>
                      <a:r>
                        <a:rPr lang="fr-FR" dirty="0"/>
                        <a:t>De 21 à 30 km</a:t>
                      </a:r>
                    </a:p>
                  </a:txBody>
                  <a:tcPr/>
                </a:tc>
                <a:tc>
                  <a:txBody>
                    <a:bodyPr/>
                    <a:lstStyle/>
                    <a:p>
                      <a:r>
                        <a:rPr lang="fr-FR" dirty="0"/>
                        <a:t>Prix de l’intervention + 21,00€</a:t>
                      </a:r>
                    </a:p>
                  </a:txBody>
                  <a:tcPr/>
                </a:tc>
                <a:extLst>
                  <a:ext uri="{0D108BD9-81ED-4DB2-BD59-A6C34878D82A}">
                    <a16:rowId xmlns:a16="http://schemas.microsoft.com/office/drawing/2014/main" val="3361583167"/>
                  </a:ext>
                </a:extLst>
              </a:tr>
              <a:tr h="370840">
                <a:tc>
                  <a:txBody>
                    <a:bodyPr/>
                    <a:lstStyle/>
                    <a:p>
                      <a:r>
                        <a:rPr lang="fr-FR" dirty="0"/>
                        <a:t>De 31 à 40 km</a:t>
                      </a:r>
                    </a:p>
                  </a:txBody>
                  <a:tcPr/>
                </a:tc>
                <a:tc>
                  <a:txBody>
                    <a:bodyPr/>
                    <a:lstStyle/>
                    <a:p>
                      <a:r>
                        <a:rPr lang="fr-FR" dirty="0"/>
                        <a:t>Prix de l’intervention + 29,00€</a:t>
                      </a:r>
                    </a:p>
                  </a:txBody>
                  <a:tcPr/>
                </a:tc>
                <a:extLst>
                  <a:ext uri="{0D108BD9-81ED-4DB2-BD59-A6C34878D82A}">
                    <a16:rowId xmlns:a16="http://schemas.microsoft.com/office/drawing/2014/main" val="904891204"/>
                  </a:ext>
                </a:extLst>
              </a:tr>
              <a:tr h="370840">
                <a:tc>
                  <a:txBody>
                    <a:bodyPr/>
                    <a:lstStyle/>
                    <a:p>
                      <a:r>
                        <a:rPr lang="fr-FR" dirty="0"/>
                        <a:t>De 41 à 50 km</a:t>
                      </a:r>
                    </a:p>
                  </a:txBody>
                  <a:tcPr/>
                </a:tc>
                <a:tc>
                  <a:txBody>
                    <a:bodyPr/>
                    <a:lstStyle/>
                    <a:p>
                      <a:r>
                        <a:rPr lang="fr-FR" dirty="0"/>
                        <a:t>Prix de l’intervention + 37,00€</a:t>
                      </a:r>
                    </a:p>
                  </a:txBody>
                  <a:tcPr/>
                </a:tc>
                <a:extLst>
                  <a:ext uri="{0D108BD9-81ED-4DB2-BD59-A6C34878D82A}">
                    <a16:rowId xmlns:a16="http://schemas.microsoft.com/office/drawing/2014/main" val="3847288997"/>
                  </a:ext>
                </a:extLst>
              </a:tr>
              <a:tr h="370840">
                <a:tc>
                  <a:txBody>
                    <a:bodyPr/>
                    <a:lstStyle/>
                    <a:p>
                      <a:r>
                        <a:rPr lang="fr-FR" dirty="0"/>
                        <a:t>Supérieur à 50 km</a:t>
                      </a:r>
                    </a:p>
                  </a:txBody>
                  <a:tcPr/>
                </a:tc>
                <a:tc>
                  <a:txBody>
                    <a:bodyPr/>
                    <a:lstStyle/>
                    <a:p>
                      <a:r>
                        <a:rPr lang="fr-FR" dirty="0"/>
                        <a:t>Sur devis </a:t>
                      </a:r>
                    </a:p>
                  </a:txBody>
                  <a:tcPr/>
                </a:tc>
                <a:extLst>
                  <a:ext uri="{0D108BD9-81ED-4DB2-BD59-A6C34878D82A}">
                    <a16:rowId xmlns:a16="http://schemas.microsoft.com/office/drawing/2014/main" val="4211072321"/>
                  </a:ext>
                </a:extLst>
              </a:tr>
              <a:tr h="370840">
                <a:tc>
                  <a:txBody>
                    <a:bodyPr/>
                    <a:lstStyle/>
                    <a:p>
                      <a:r>
                        <a:rPr lang="fr-FR" dirty="0"/>
                        <a:t>Déplacement avec équidé</a:t>
                      </a:r>
                    </a:p>
                  </a:txBody>
                  <a:tcPr/>
                </a:tc>
                <a:tc>
                  <a:txBody>
                    <a:bodyPr/>
                    <a:lstStyle/>
                    <a:p>
                      <a:r>
                        <a:rPr lang="fr-FR" dirty="0"/>
                        <a:t>Sur devis </a:t>
                      </a:r>
                    </a:p>
                  </a:txBody>
                  <a:tcPr/>
                </a:tc>
                <a:extLst>
                  <a:ext uri="{0D108BD9-81ED-4DB2-BD59-A6C34878D82A}">
                    <a16:rowId xmlns:a16="http://schemas.microsoft.com/office/drawing/2014/main" val="4076159796"/>
                  </a:ext>
                </a:extLst>
              </a:tr>
            </a:tbl>
          </a:graphicData>
        </a:graphic>
      </p:graphicFrame>
      <p:pic>
        <p:nvPicPr>
          <p:cNvPr id="2" name="Image 1">
            <a:extLst>
              <a:ext uri="{FF2B5EF4-FFF2-40B4-BE49-F238E27FC236}">
                <a16:creationId xmlns:a16="http://schemas.microsoft.com/office/drawing/2014/main" id="{EB9E2B73-4AD2-D9FD-E451-BBF779BB449B}"/>
              </a:ext>
            </a:extLst>
          </p:cNvPr>
          <p:cNvPicPr>
            <a:picLocks noChangeAspect="1"/>
          </p:cNvPicPr>
          <p:nvPr/>
        </p:nvPicPr>
        <p:blipFill>
          <a:blip r:embed="rId2"/>
          <a:stretch>
            <a:fillRect/>
          </a:stretch>
        </p:blipFill>
        <p:spPr>
          <a:xfrm>
            <a:off x="8467045" y="6291007"/>
            <a:ext cx="676955" cy="566993"/>
          </a:xfrm>
          <a:prstGeom prst="rect">
            <a:avLst/>
          </a:prstGeom>
        </p:spPr>
      </p:pic>
      <p:pic>
        <p:nvPicPr>
          <p:cNvPr id="9" name="Image 8">
            <a:extLst>
              <a:ext uri="{FF2B5EF4-FFF2-40B4-BE49-F238E27FC236}">
                <a16:creationId xmlns:a16="http://schemas.microsoft.com/office/drawing/2014/main" id="{486A1255-B938-3191-1EDB-0D91B2CFC172}"/>
              </a:ext>
            </a:extLst>
          </p:cNvPr>
          <p:cNvPicPr>
            <a:picLocks noChangeAspect="1"/>
          </p:cNvPicPr>
          <p:nvPr/>
        </p:nvPicPr>
        <p:blipFill>
          <a:blip r:embed="rId3"/>
          <a:stretch>
            <a:fillRect/>
          </a:stretch>
        </p:blipFill>
        <p:spPr>
          <a:xfrm>
            <a:off x="4331446" y="5629704"/>
            <a:ext cx="481106" cy="510264"/>
          </a:xfrm>
          <a:prstGeom prst="rect">
            <a:avLst/>
          </a:prstGeom>
        </p:spPr>
      </p:pic>
    </p:spTree>
    <p:extLst>
      <p:ext uri="{BB962C8B-B14F-4D97-AF65-F5344CB8AC3E}">
        <p14:creationId xmlns:p14="http://schemas.microsoft.com/office/powerpoint/2010/main" val="60984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0A27E25-A272-1EC7-D7DA-32E76868193D}"/>
              </a:ext>
            </a:extLst>
          </p:cNvPr>
          <p:cNvSpPr txBox="1"/>
          <p:nvPr/>
        </p:nvSpPr>
        <p:spPr>
          <a:xfrm>
            <a:off x="246402" y="5342298"/>
            <a:ext cx="8434873" cy="646331"/>
          </a:xfrm>
          <a:prstGeom prst="rect">
            <a:avLst/>
          </a:prstGeom>
          <a:noFill/>
        </p:spPr>
        <p:txBody>
          <a:bodyPr wrap="square">
            <a:spAutoFit/>
          </a:bodyPr>
          <a:lstStyle/>
          <a:p>
            <a:pPr algn="ctr"/>
            <a:r>
              <a:rPr lang="fr-FR" i="1" dirty="0">
                <a:solidFill>
                  <a:schemeClr val="bg2">
                    <a:lumMod val="25000"/>
                  </a:schemeClr>
                </a:solidFill>
                <a:effectLst/>
                <a:highlight>
                  <a:srgbClr val="FFFFFF"/>
                </a:highlight>
                <a:latin typeface="Quiska" pitchFamily="2" charset="0"/>
              </a:rPr>
              <a:t>“Les animaux sont des créatures délicieuses, avec la sagesse d’un vieil homme, la gaieté d’un enfant et l’appréciation de la nature d’un sage.” 	</a:t>
            </a:r>
            <a:r>
              <a:rPr lang="fr-FR" sz="1200" i="1" dirty="0">
                <a:solidFill>
                  <a:schemeClr val="bg2">
                    <a:lumMod val="25000"/>
                  </a:schemeClr>
                </a:solidFill>
                <a:effectLst/>
                <a:highlight>
                  <a:srgbClr val="FFFFFF"/>
                </a:highlight>
                <a:latin typeface="Calibri" panose="020F0502020204030204" pitchFamily="34" charset="0"/>
                <a:ea typeface="EB Garamond" panose="00000500000000000000" pitchFamily="2" charset="0"/>
                <a:cs typeface="Calibri" panose="020F0502020204030204" pitchFamily="34" charset="0"/>
              </a:rPr>
              <a:t>A. Christie</a:t>
            </a:r>
            <a:endParaRPr lang="fr-FR" sz="1200" i="1" dirty="0">
              <a:solidFill>
                <a:schemeClr val="bg2">
                  <a:lumMod val="25000"/>
                </a:schemeClr>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CDBCBB-B755-7626-CC78-2C020DF89E3D}"/>
              </a:ext>
            </a:extLst>
          </p:cNvPr>
          <p:cNvSpPr/>
          <p:nvPr/>
        </p:nvSpPr>
        <p:spPr>
          <a:xfrm>
            <a:off x="-5" y="407065"/>
            <a:ext cx="9143999" cy="583163"/>
          </a:xfrm>
          <a:prstGeom prst="rect">
            <a:avLst/>
          </a:prstGeom>
          <a:solidFill>
            <a:srgbClr val="745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t>Nous contacter </a:t>
            </a:r>
          </a:p>
        </p:txBody>
      </p:sp>
      <p:pic>
        <p:nvPicPr>
          <p:cNvPr id="7" name="Graphique 6" descr="Téléphone">
            <a:extLst>
              <a:ext uri="{FF2B5EF4-FFF2-40B4-BE49-F238E27FC236}">
                <a16:creationId xmlns:a16="http://schemas.microsoft.com/office/drawing/2014/main" id="{B3410B30-4B71-55FC-C04D-4C7ACE11AB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6585" y="1812664"/>
            <a:ext cx="369332" cy="369332"/>
          </a:xfrm>
          <a:prstGeom prst="rect">
            <a:avLst/>
          </a:prstGeom>
        </p:spPr>
      </p:pic>
      <p:sp>
        <p:nvSpPr>
          <p:cNvPr id="8" name="ZoneTexte 7">
            <a:extLst>
              <a:ext uri="{FF2B5EF4-FFF2-40B4-BE49-F238E27FC236}">
                <a16:creationId xmlns:a16="http://schemas.microsoft.com/office/drawing/2014/main" id="{26AA5FC0-BCB5-97CB-74B9-4D1581646AF3}"/>
              </a:ext>
            </a:extLst>
          </p:cNvPr>
          <p:cNvSpPr txBox="1"/>
          <p:nvPr/>
        </p:nvSpPr>
        <p:spPr>
          <a:xfrm>
            <a:off x="2" y="1382684"/>
            <a:ext cx="9143998" cy="3908762"/>
          </a:xfrm>
          <a:prstGeom prst="rect">
            <a:avLst/>
          </a:prstGeom>
          <a:noFill/>
        </p:spPr>
        <p:txBody>
          <a:bodyPr wrap="square" rtlCol="0">
            <a:spAutoFit/>
          </a:bodyPr>
          <a:lstStyle/>
          <a:p>
            <a:pPr algn="ctr"/>
            <a:r>
              <a:rPr lang="fr-FR" sz="2000" b="1" dirty="0"/>
              <a:t>Pour tout renseignement ou prise de rendez-vous :</a:t>
            </a:r>
          </a:p>
          <a:p>
            <a:endParaRPr lang="fr-FR" sz="800" b="1" dirty="0"/>
          </a:p>
          <a:p>
            <a:r>
              <a:rPr lang="fr-FR" dirty="0"/>
              <a:t>								06 98 67 97 60 </a:t>
            </a:r>
          </a:p>
          <a:p>
            <a:endParaRPr lang="fr-FR" sz="800" dirty="0"/>
          </a:p>
          <a:p>
            <a:r>
              <a:rPr lang="fr-FR" dirty="0"/>
              <a:t>								</a:t>
            </a:r>
            <a:r>
              <a:rPr lang="fr-FR" dirty="0">
                <a:hlinkClick r:id="rId4"/>
              </a:rPr>
              <a:t>contact@silbara.fr</a:t>
            </a:r>
            <a:endParaRPr lang="fr-FR" dirty="0"/>
          </a:p>
          <a:p>
            <a:endParaRPr lang="fr-FR" sz="800" dirty="0"/>
          </a:p>
          <a:p>
            <a:endParaRPr lang="fr-FR" sz="800" dirty="0"/>
          </a:p>
          <a:p>
            <a:endParaRPr lang="fr-FR" sz="800" dirty="0"/>
          </a:p>
          <a:p>
            <a:pPr algn="ctr"/>
            <a:r>
              <a:rPr lang="fr-FR" sz="2000" b="1" dirty="0"/>
              <a:t>Consultez notre site internet : </a:t>
            </a:r>
          </a:p>
          <a:p>
            <a:pPr algn="ctr"/>
            <a:endParaRPr lang="fr-FR" sz="800" b="1" dirty="0"/>
          </a:p>
          <a:p>
            <a:r>
              <a:rPr lang="fr-FR" sz="800" b="1" dirty="0"/>
              <a:t>								</a:t>
            </a:r>
            <a:r>
              <a:rPr lang="fr-FR" dirty="0">
                <a:hlinkClick r:id="rId5"/>
              </a:rPr>
              <a:t>www.silbara.fr</a:t>
            </a:r>
            <a:r>
              <a:rPr lang="fr-FR" dirty="0"/>
              <a:t> </a:t>
            </a:r>
          </a:p>
          <a:p>
            <a:pPr algn="ctr"/>
            <a:endParaRPr lang="fr-FR" sz="800" dirty="0"/>
          </a:p>
          <a:p>
            <a:pPr algn="ctr"/>
            <a:endParaRPr lang="fr-FR" sz="800" dirty="0"/>
          </a:p>
          <a:p>
            <a:pPr algn="ctr"/>
            <a:endParaRPr lang="fr-FR" sz="800" dirty="0"/>
          </a:p>
          <a:p>
            <a:pPr algn="ctr"/>
            <a:r>
              <a:rPr lang="fr-FR" sz="2000" b="1" dirty="0"/>
              <a:t>Adresse de nos locaux : </a:t>
            </a:r>
            <a:r>
              <a:rPr lang="fr-FR" sz="1400" dirty="0"/>
              <a:t>(uniquement sur rendez-vous)</a:t>
            </a:r>
            <a:endParaRPr lang="fr-FR" sz="2000" b="1" dirty="0"/>
          </a:p>
          <a:p>
            <a:pPr algn="ctr"/>
            <a:endParaRPr lang="fr-FR" sz="800" dirty="0"/>
          </a:p>
          <a:p>
            <a:r>
              <a:rPr lang="fr-FR" dirty="0"/>
              <a:t>								51ter rue Caroujat Borgniat </a:t>
            </a:r>
          </a:p>
          <a:p>
            <a:r>
              <a:rPr lang="fr-FR" dirty="0"/>
              <a:t>								10190 ESTISSAC</a:t>
            </a:r>
          </a:p>
          <a:p>
            <a:pPr algn="ctr"/>
            <a:r>
              <a:rPr lang="fr-FR" sz="1600" dirty="0"/>
              <a:t>SIRET : 994 615 144 00015</a:t>
            </a:r>
          </a:p>
        </p:txBody>
      </p:sp>
      <p:pic>
        <p:nvPicPr>
          <p:cNvPr id="11" name="Graphique 10" descr="Courrier">
            <a:extLst>
              <a:ext uri="{FF2B5EF4-FFF2-40B4-BE49-F238E27FC236}">
                <a16:creationId xmlns:a16="http://schemas.microsoft.com/office/drawing/2014/main" id="{F6E57845-6010-C879-FDCA-587D90C300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54963" y="2240454"/>
            <a:ext cx="312576" cy="312576"/>
          </a:xfrm>
          <a:prstGeom prst="rect">
            <a:avLst/>
          </a:prstGeom>
        </p:spPr>
      </p:pic>
      <p:pic>
        <p:nvPicPr>
          <p:cNvPr id="15" name="Graphique 14" descr="Ordinateur portable">
            <a:extLst>
              <a:ext uri="{FF2B5EF4-FFF2-40B4-BE49-F238E27FC236}">
                <a16:creationId xmlns:a16="http://schemas.microsoft.com/office/drawing/2014/main" id="{EFB6A541-8476-1360-E932-CD5680C3F5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54963" y="3337065"/>
            <a:ext cx="293914" cy="293914"/>
          </a:xfrm>
          <a:prstGeom prst="rect">
            <a:avLst/>
          </a:prstGeom>
        </p:spPr>
      </p:pic>
      <p:pic>
        <p:nvPicPr>
          <p:cNvPr id="17" name="Graphique 16" descr="Accueil">
            <a:extLst>
              <a:ext uri="{FF2B5EF4-FFF2-40B4-BE49-F238E27FC236}">
                <a16:creationId xmlns:a16="http://schemas.microsoft.com/office/drawing/2014/main" id="{5012C917-A3FD-12B4-2512-C3D59D304B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45632" y="4450601"/>
            <a:ext cx="312576" cy="312576"/>
          </a:xfrm>
          <a:prstGeom prst="rect">
            <a:avLst/>
          </a:prstGeom>
        </p:spPr>
      </p:pic>
      <p:pic>
        <p:nvPicPr>
          <p:cNvPr id="12" name="Image 11">
            <a:extLst>
              <a:ext uri="{FF2B5EF4-FFF2-40B4-BE49-F238E27FC236}">
                <a16:creationId xmlns:a16="http://schemas.microsoft.com/office/drawing/2014/main" id="{EAC9F6DD-EB66-C3B8-C47B-5DCBCE28BD4B}"/>
              </a:ext>
            </a:extLst>
          </p:cNvPr>
          <p:cNvPicPr>
            <a:picLocks noChangeAspect="1"/>
          </p:cNvPicPr>
          <p:nvPr/>
        </p:nvPicPr>
        <p:blipFill>
          <a:blip r:embed="rId12"/>
          <a:stretch>
            <a:fillRect/>
          </a:stretch>
        </p:blipFill>
        <p:spPr>
          <a:xfrm rot="10800000">
            <a:off x="4392977" y="6175652"/>
            <a:ext cx="358037" cy="398851"/>
          </a:xfrm>
          <a:prstGeom prst="rect">
            <a:avLst/>
          </a:prstGeom>
        </p:spPr>
      </p:pic>
      <p:pic>
        <p:nvPicPr>
          <p:cNvPr id="2" name="Image 1">
            <a:extLst>
              <a:ext uri="{FF2B5EF4-FFF2-40B4-BE49-F238E27FC236}">
                <a16:creationId xmlns:a16="http://schemas.microsoft.com/office/drawing/2014/main" id="{C2BE5506-173C-D379-2CB1-1454883E1E56}"/>
              </a:ext>
            </a:extLst>
          </p:cNvPr>
          <p:cNvPicPr>
            <a:picLocks noChangeAspect="1"/>
          </p:cNvPicPr>
          <p:nvPr/>
        </p:nvPicPr>
        <p:blipFill>
          <a:blip r:embed="rId13"/>
          <a:stretch>
            <a:fillRect/>
          </a:stretch>
        </p:blipFill>
        <p:spPr>
          <a:xfrm>
            <a:off x="8467044" y="6291007"/>
            <a:ext cx="676955" cy="566993"/>
          </a:xfrm>
          <a:prstGeom prst="rect">
            <a:avLst/>
          </a:prstGeom>
        </p:spPr>
      </p:pic>
    </p:spTree>
    <p:extLst>
      <p:ext uri="{BB962C8B-B14F-4D97-AF65-F5344CB8AC3E}">
        <p14:creationId xmlns:p14="http://schemas.microsoft.com/office/powerpoint/2010/main" val="154283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D4E964A-5256-F90E-032B-9CED343B244A}"/>
              </a:ext>
            </a:extLst>
          </p:cNvPr>
          <p:cNvSpPr txBox="1"/>
          <p:nvPr/>
        </p:nvSpPr>
        <p:spPr>
          <a:xfrm>
            <a:off x="0" y="1067929"/>
            <a:ext cx="9144000" cy="5078313"/>
          </a:xfrm>
          <a:prstGeom prst="rect">
            <a:avLst/>
          </a:prstGeom>
          <a:noFill/>
        </p:spPr>
        <p:txBody>
          <a:bodyPr wrap="square" rtlCol="0">
            <a:spAutoFit/>
          </a:bodyPr>
          <a:lstStyle/>
          <a:p>
            <a:pPr marL="2571750" lvl="5" indent="-285750">
              <a:buFont typeface="Arial" panose="020B0604020202020204" pitchFamily="34" charset="0"/>
              <a:buChar char="•"/>
            </a:pPr>
            <a:r>
              <a:rPr lang="fr-FR" dirty="0">
                <a:solidFill>
                  <a:schemeClr val="bg2">
                    <a:lumMod val="25000"/>
                  </a:schemeClr>
                </a:solidFill>
              </a:rPr>
              <a:t>Présentation de l’Association </a:t>
            </a:r>
          </a:p>
          <a:p>
            <a:pPr marL="2571750" lvl="5" indent="-285750">
              <a:buFont typeface="Arial" panose="020B0604020202020204" pitchFamily="34" charset="0"/>
              <a:buChar char="•"/>
            </a:pPr>
            <a:r>
              <a:rPr lang="fr-FR" dirty="0">
                <a:solidFill>
                  <a:schemeClr val="bg2">
                    <a:lumMod val="25000"/>
                  </a:schemeClr>
                </a:solidFill>
              </a:rPr>
              <a:t>Présentation de la médiation animale</a:t>
            </a:r>
          </a:p>
          <a:p>
            <a:pPr marL="2571750" lvl="5" indent="-285750">
              <a:buFont typeface="Arial" panose="020B0604020202020204" pitchFamily="34" charset="0"/>
              <a:buChar char="•"/>
            </a:pPr>
            <a:endParaRPr lang="fr-FR" b="1" u="sng" dirty="0">
              <a:solidFill>
                <a:schemeClr val="bg2">
                  <a:lumMod val="25000"/>
                </a:schemeClr>
              </a:solidFill>
            </a:endParaRPr>
          </a:p>
          <a:p>
            <a:pPr lvl="5"/>
            <a:r>
              <a:rPr lang="fr-FR" b="1" dirty="0">
                <a:solidFill>
                  <a:schemeClr val="bg2">
                    <a:lumMod val="25000"/>
                  </a:schemeClr>
                </a:solidFill>
              </a:rPr>
              <a:t>Nos prestations : </a:t>
            </a:r>
          </a:p>
          <a:p>
            <a:pPr marL="2571750" lvl="5" indent="-285750">
              <a:buFont typeface="Arial" panose="020B0604020202020204" pitchFamily="34" charset="0"/>
              <a:buChar char="•"/>
            </a:pPr>
            <a:r>
              <a:rPr lang="fr-FR" dirty="0">
                <a:solidFill>
                  <a:schemeClr val="bg2">
                    <a:lumMod val="25000"/>
                  </a:schemeClr>
                </a:solidFill>
              </a:rPr>
              <a:t>La médiation équine - Equithérapie</a:t>
            </a:r>
          </a:p>
          <a:p>
            <a:pPr marL="2571750" lvl="5" indent="-285750">
              <a:buFont typeface="Arial" panose="020B0604020202020204" pitchFamily="34" charset="0"/>
              <a:buChar char="•"/>
            </a:pPr>
            <a:r>
              <a:rPr lang="fr-FR" dirty="0">
                <a:solidFill>
                  <a:schemeClr val="bg2">
                    <a:lumMod val="25000"/>
                  </a:schemeClr>
                </a:solidFill>
              </a:rPr>
              <a:t>La Zoothérapie</a:t>
            </a:r>
          </a:p>
          <a:p>
            <a:pPr marL="2571750" lvl="5" indent="-285750">
              <a:buFont typeface="Arial" panose="020B0604020202020204" pitchFamily="34" charset="0"/>
              <a:buChar char="•"/>
            </a:pPr>
            <a:r>
              <a:rPr lang="fr-FR" dirty="0">
                <a:solidFill>
                  <a:schemeClr val="bg2">
                    <a:lumMod val="25000"/>
                  </a:schemeClr>
                </a:solidFill>
              </a:rPr>
              <a:t>Zoo’ Eveil - l’animation d’éveil par l’animal</a:t>
            </a:r>
          </a:p>
          <a:p>
            <a:pPr marL="2571750" lvl="5" indent="-285750">
              <a:buFont typeface="Arial" panose="020B0604020202020204" pitchFamily="34" charset="0"/>
              <a:buChar char="•"/>
            </a:pPr>
            <a:r>
              <a:rPr lang="fr-FR" dirty="0">
                <a:solidFill>
                  <a:schemeClr val="bg2">
                    <a:lumMod val="25000"/>
                  </a:schemeClr>
                </a:solidFill>
              </a:rPr>
              <a:t>La Zoo’ Animation</a:t>
            </a:r>
          </a:p>
          <a:p>
            <a:pPr marL="2571750" lvl="5" indent="-285750">
              <a:buFont typeface="Arial" panose="020B0604020202020204" pitchFamily="34" charset="0"/>
              <a:buChar char="•"/>
            </a:pPr>
            <a:r>
              <a:rPr lang="fr-FR" dirty="0">
                <a:solidFill>
                  <a:schemeClr val="bg2">
                    <a:lumMod val="25000"/>
                  </a:schemeClr>
                </a:solidFill>
              </a:rPr>
              <a:t>L’	animal en soins palliatifs</a:t>
            </a:r>
          </a:p>
          <a:p>
            <a:pPr marL="2571750" lvl="5" indent="-285750">
              <a:buFont typeface="Arial" panose="020B0604020202020204" pitchFamily="34" charset="0"/>
              <a:buChar char="•"/>
            </a:pPr>
            <a:r>
              <a:rPr lang="fr-FR" dirty="0">
                <a:solidFill>
                  <a:schemeClr val="bg2">
                    <a:lumMod val="25000"/>
                  </a:schemeClr>
                </a:solidFill>
              </a:rPr>
              <a:t>PECCRAM : Programme d’éducation à la connaissance du chien et au risque d’accident par morsure</a:t>
            </a:r>
          </a:p>
          <a:p>
            <a:pPr marL="2571750" lvl="5" indent="-285750">
              <a:buFont typeface="Arial" panose="020B0604020202020204" pitchFamily="34" charset="0"/>
              <a:buChar char="•"/>
            </a:pPr>
            <a:r>
              <a:rPr lang="fr-FR" dirty="0">
                <a:solidFill>
                  <a:schemeClr val="bg2">
                    <a:lumMod val="25000"/>
                  </a:schemeClr>
                </a:solidFill>
              </a:rPr>
              <a:t>Surmonter sa peur du chien</a:t>
            </a:r>
          </a:p>
          <a:p>
            <a:pPr marL="2571750" lvl="5" indent="-285750">
              <a:buFont typeface="Arial" panose="020B0604020202020204" pitchFamily="34" charset="0"/>
              <a:buChar char="•"/>
            </a:pPr>
            <a:r>
              <a:rPr lang="fr-FR" dirty="0">
                <a:solidFill>
                  <a:schemeClr val="bg2">
                    <a:lumMod val="25000"/>
                  </a:schemeClr>
                </a:solidFill>
              </a:rPr>
              <a:t>Mini-ferme itinérante</a:t>
            </a:r>
          </a:p>
          <a:p>
            <a:pPr marL="2571750" lvl="5" indent="-285750">
              <a:buFont typeface="Arial" panose="020B0604020202020204" pitchFamily="34" charset="0"/>
              <a:buChar char="•"/>
            </a:pPr>
            <a:r>
              <a:rPr lang="fr-FR" dirty="0">
                <a:solidFill>
                  <a:schemeClr val="bg2">
                    <a:lumMod val="25000"/>
                  </a:schemeClr>
                </a:solidFill>
              </a:rPr>
              <a:t>Nos ateliers et animations</a:t>
            </a:r>
          </a:p>
          <a:p>
            <a:pPr lvl="5"/>
            <a:endParaRPr lang="fr-FR" dirty="0">
              <a:solidFill>
                <a:schemeClr val="bg2">
                  <a:lumMod val="25000"/>
                </a:schemeClr>
              </a:solidFill>
            </a:endParaRPr>
          </a:p>
          <a:p>
            <a:pPr marL="2571750" lvl="5" indent="-285750">
              <a:buFont typeface="Arial" panose="020B0604020202020204" pitchFamily="34" charset="0"/>
              <a:buChar char="•"/>
            </a:pPr>
            <a:r>
              <a:rPr lang="fr-FR" dirty="0">
                <a:solidFill>
                  <a:schemeClr val="bg2">
                    <a:lumMod val="25000"/>
                  </a:schemeClr>
                </a:solidFill>
              </a:rPr>
              <a:t>Nos tarifs</a:t>
            </a:r>
          </a:p>
          <a:p>
            <a:pPr marL="2571750" lvl="5" indent="-285750">
              <a:buFont typeface="Arial" panose="020B0604020202020204" pitchFamily="34" charset="0"/>
              <a:buChar char="•"/>
            </a:pPr>
            <a:r>
              <a:rPr lang="fr-FR" dirty="0">
                <a:solidFill>
                  <a:schemeClr val="bg2">
                    <a:lumMod val="25000"/>
                  </a:schemeClr>
                </a:solidFill>
              </a:rPr>
              <a:t>Frais de déplacement</a:t>
            </a:r>
          </a:p>
          <a:p>
            <a:pPr marL="2571750" lvl="5" indent="-285750">
              <a:buFont typeface="Arial" panose="020B0604020202020204" pitchFamily="34" charset="0"/>
              <a:buChar char="•"/>
            </a:pPr>
            <a:r>
              <a:rPr lang="fr-FR" dirty="0">
                <a:solidFill>
                  <a:schemeClr val="bg2">
                    <a:lumMod val="25000"/>
                  </a:schemeClr>
                </a:solidFill>
              </a:rPr>
              <a:t>Nos coordonnées </a:t>
            </a:r>
          </a:p>
        </p:txBody>
      </p:sp>
      <p:sp>
        <p:nvSpPr>
          <p:cNvPr id="6" name="Rectangle 5">
            <a:extLst>
              <a:ext uri="{FF2B5EF4-FFF2-40B4-BE49-F238E27FC236}">
                <a16:creationId xmlns:a16="http://schemas.microsoft.com/office/drawing/2014/main" id="{A75252EC-F079-6E3E-8400-6F5F02117982}"/>
              </a:ext>
            </a:extLst>
          </p:cNvPr>
          <p:cNvSpPr/>
          <p:nvPr/>
        </p:nvSpPr>
        <p:spPr>
          <a:xfrm>
            <a:off x="-5" y="294292"/>
            <a:ext cx="9143999" cy="583163"/>
          </a:xfrm>
          <a:prstGeom prst="rect">
            <a:avLst/>
          </a:prstGeom>
          <a:solidFill>
            <a:srgbClr val="745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t>Sommaire </a:t>
            </a:r>
          </a:p>
        </p:txBody>
      </p:sp>
      <p:sp>
        <p:nvSpPr>
          <p:cNvPr id="7" name="ZoneTexte 6">
            <a:extLst>
              <a:ext uri="{FF2B5EF4-FFF2-40B4-BE49-F238E27FC236}">
                <a16:creationId xmlns:a16="http://schemas.microsoft.com/office/drawing/2014/main" id="{348A60E2-D840-F1F2-E58D-24747F8BC747}"/>
              </a:ext>
            </a:extLst>
          </p:cNvPr>
          <p:cNvSpPr txBox="1"/>
          <p:nvPr/>
        </p:nvSpPr>
        <p:spPr>
          <a:xfrm>
            <a:off x="-3" y="6146242"/>
            <a:ext cx="9143999" cy="646331"/>
          </a:xfrm>
          <a:prstGeom prst="rect">
            <a:avLst/>
          </a:prstGeom>
          <a:noFill/>
        </p:spPr>
        <p:txBody>
          <a:bodyPr wrap="square" rtlCol="0">
            <a:spAutoFit/>
          </a:bodyPr>
          <a:lstStyle/>
          <a:p>
            <a:pPr algn="ctr"/>
            <a:r>
              <a:rPr lang="fr-FR" i="1" dirty="0">
                <a:solidFill>
                  <a:schemeClr val="bg2">
                    <a:lumMod val="25000"/>
                  </a:schemeClr>
                </a:solidFill>
                <a:effectLst/>
                <a:latin typeface="Quiska" pitchFamily="2" charset="0"/>
              </a:rPr>
              <a:t>“</a:t>
            </a:r>
            <a:r>
              <a:rPr lang="fr-FR" i="1" dirty="0">
                <a:solidFill>
                  <a:schemeClr val="bg2">
                    <a:lumMod val="25000"/>
                  </a:schemeClr>
                </a:solidFill>
                <a:effectLst/>
                <a:highlight>
                  <a:srgbClr val="FFFFFF"/>
                </a:highlight>
                <a:latin typeface="Quiska" pitchFamily="2" charset="0"/>
              </a:rPr>
              <a:t>Les animaux sont tels des amis qui ne posent jamais de questions, ne font </a:t>
            </a:r>
          </a:p>
          <a:p>
            <a:pPr algn="ctr"/>
            <a:r>
              <a:rPr lang="fr-FR" i="1" dirty="0">
                <a:solidFill>
                  <a:schemeClr val="bg2">
                    <a:lumMod val="25000"/>
                  </a:schemeClr>
                </a:solidFill>
                <a:effectLst/>
                <a:highlight>
                  <a:srgbClr val="FFFFFF"/>
                </a:highlight>
                <a:latin typeface="Quiska" pitchFamily="2" charset="0"/>
              </a:rPr>
              <a:t>jamais de reproches et qui aiment inconditionnellement.”</a:t>
            </a:r>
            <a:r>
              <a:rPr lang="fr-FR" sz="1400" dirty="0">
                <a:solidFill>
                  <a:schemeClr val="bg2">
                    <a:lumMod val="25000"/>
                  </a:schemeClr>
                </a:solidFill>
                <a:effectLst/>
                <a:highlight>
                  <a:srgbClr val="FFFFFF"/>
                </a:highlight>
                <a:latin typeface="Calibri" panose="020F0502020204030204" pitchFamily="34" charset="0"/>
                <a:ea typeface="EB Garamond" panose="00000500000000000000" pitchFamily="2" charset="0"/>
                <a:cs typeface="Calibri" panose="020F0502020204030204" pitchFamily="34" charset="0"/>
              </a:rPr>
              <a:t>G. Eliot</a:t>
            </a:r>
            <a:endParaRPr lang="fr-FR" sz="1400" dirty="0">
              <a:solidFill>
                <a:schemeClr val="bg2">
                  <a:lumMod val="25000"/>
                </a:schemeClr>
              </a:solidFill>
              <a:effectLst/>
              <a:highlight>
                <a:srgbClr val="FFFFFF"/>
              </a:highlight>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1CDEE0C2-1AD5-B68A-FC81-0D110379EE66}"/>
              </a:ext>
            </a:extLst>
          </p:cNvPr>
          <p:cNvPicPr>
            <a:picLocks noChangeAspect="1"/>
          </p:cNvPicPr>
          <p:nvPr/>
        </p:nvPicPr>
        <p:blipFill>
          <a:blip r:embed="rId2"/>
          <a:stretch>
            <a:fillRect/>
          </a:stretch>
        </p:blipFill>
        <p:spPr>
          <a:xfrm>
            <a:off x="8467042" y="6291007"/>
            <a:ext cx="676955" cy="566993"/>
          </a:xfrm>
          <a:prstGeom prst="rect">
            <a:avLst/>
          </a:prstGeom>
        </p:spPr>
      </p:pic>
    </p:spTree>
    <p:extLst>
      <p:ext uri="{BB962C8B-B14F-4D97-AF65-F5344CB8AC3E}">
        <p14:creationId xmlns:p14="http://schemas.microsoft.com/office/powerpoint/2010/main" val="350204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5252EC-F079-6E3E-8400-6F5F02117982}"/>
              </a:ext>
            </a:extLst>
          </p:cNvPr>
          <p:cNvSpPr/>
          <p:nvPr/>
        </p:nvSpPr>
        <p:spPr>
          <a:xfrm>
            <a:off x="0" y="258859"/>
            <a:ext cx="9143999" cy="583163"/>
          </a:xfrm>
          <a:prstGeom prst="rect">
            <a:avLst/>
          </a:prstGeom>
          <a:solidFill>
            <a:srgbClr val="745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t>Présentation </a:t>
            </a:r>
          </a:p>
        </p:txBody>
      </p:sp>
      <p:sp>
        <p:nvSpPr>
          <p:cNvPr id="3" name="ZoneTexte 2">
            <a:extLst>
              <a:ext uri="{FF2B5EF4-FFF2-40B4-BE49-F238E27FC236}">
                <a16:creationId xmlns:a16="http://schemas.microsoft.com/office/drawing/2014/main" id="{88DA4025-0AE4-7A56-1A18-6348DDEF96EC}"/>
              </a:ext>
            </a:extLst>
          </p:cNvPr>
          <p:cNvSpPr txBox="1"/>
          <p:nvPr/>
        </p:nvSpPr>
        <p:spPr>
          <a:xfrm>
            <a:off x="3038168" y="966830"/>
            <a:ext cx="5869858" cy="3323987"/>
          </a:xfrm>
          <a:prstGeom prst="rect">
            <a:avLst/>
          </a:prstGeom>
          <a:noFill/>
        </p:spPr>
        <p:txBody>
          <a:bodyPr wrap="square">
            <a:spAutoFit/>
          </a:bodyPr>
          <a:lstStyle/>
          <a:p>
            <a:pPr algn="just"/>
            <a:r>
              <a:rPr lang="fr-FR" sz="1400" dirty="0"/>
              <a:t>À 40 ans, ma passion pour les animaux et les différentes espèces qui partagent ma vie (chevaux, chiens, lapins, poules, gerbilles…) me guide chaque jour vers l’accompagnement des autres. Je suis intervenante en médiation animale, spécialisée dans l’accompagnement des personnes fragilisées par la vie, la maladie, le handicap ou l’âge, et également intervenante PECCRAM.</a:t>
            </a:r>
          </a:p>
          <a:p>
            <a:pPr algn="just"/>
            <a:endParaRPr lang="fr-FR" sz="1400" dirty="0"/>
          </a:p>
          <a:p>
            <a:pPr algn="just"/>
            <a:r>
              <a:rPr lang="fr-FR" sz="1400" dirty="0"/>
              <a:t>J’interviens auprès des particuliers ainsi que dans divers établissements médico-sociaux, sanitaires, éducatifs et de réinsertion : MAS, maisons de retraite, EHPAD, foyers, écoles, centres de détention, etc.</a:t>
            </a:r>
          </a:p>
          <a:p>
            <a:pPr algn="just"/>
            <a:endParaRPr lang="fr-FR" sz="1400" dirty="0"/>
          </a:p>
          <a:p>
            <a:pPr algn="just"/>
            <a:r>
              <a:rPr lang="fr-FR" sz="1400" dirty="0"/>
              <a:t>Formée et certifiée par l’Univers de la Médiation Animale, je suis experte en médiation animale, zoothérapie et équithérapie. Titulaire de l’ACACED, j’exerce en tant que professionnelle reconnue dans ce domaine. Avec les équipes encadrantes, je construis des programmes d’intervention personnalisés afin d’accompagner les bénéficiaires vers des objectifs définis ensemble.</a:t>
            </a:r>
          </a:p>
        </p:txBody>
      </p:sp>
      <p:pic>
        <p:nvPicPr>
          <p:cNvPr id="17" name="Image 16">
            <a:extLst>
              <a:ext uri="{FF2B5EF4-FFF2-40B4-BE49-F238E27FC236}">
                <a16:creationId xmlns:a16="http://schemas.microsoft.com/office/drawing/2014/main" id="{5BD454D4-B2B0-0ACA-308E-1C4658C0355B}"/>
              </a:ext>
            </a:extLst>
          </p:cNvPr>
          <p:cNvPicPr>
            <a:picLocks noChangeAspect="1"/>
          </p:cNvPicPr>
          <p:nvPr/>
        </p:nvPicPr>
        <p:blipFill rotWithShape="1">
          <a:blip r:embed="rId2"/>
          <a:srcRect l="15163" t="18107" r="12779"/>
          <a:stretch/>
        </p:blipFill>
        <p:spPr>
          <a:xfrm>
            <a:off x="235974" y="1271984"/>
            <a:ext cx="2659629" cy="2688136"/>
          </a:xfrm>
          <a:prstGeom prst="rect">
            <a:avLst/>
          </a:prstGeom>
        </p:spPr>
      </p:pic>
      <p:pic>
        <p:nvPicPr>
          <p:cNvPr id="7" name="Image 6">
            <a:extLst>
              <a:ext uri="{FF2B5EF4-FFF2-40B4-BE49-F238E27FC236}">
                <a16:creationId xmlns:a16="http://schemas.microsoft.com/office/drawing/2014/main" id="{B02F420E-92AA-2B52-43BD-E5F2F8ACEADD}"/>
              </a:ext>
            </a:extLst>
          </p:cNvPr>
          <p:cNvPicPr>
            <a:picLocks noChangeAspect="1"/>
          </p:cNvPicPr>
          <p:nvPr/>
        </p:nvPicPr>
        <p:blipFill>
          <a:blip r:embed="rId3"/>
          <a:stretch>
            <a:fillRect/>
          </a:stretch>
        </p:blipFill>
        <p:spPr>
          <a:xfrm>
            <a:off x="8467045" y="6291007"/>
            <a:ext cx="676955" cy="566993"/>
          </a:xfrm>
          <a:prstGeom prst="rect">
            <a:avLst/>
          </a:prstGeom>
        </p:spPr>
      </p:pic>
      <p:sp>
        <p:nvSpPr>
          <p:cNvPr id="2" name="ZoneTexte 1">
            <a:extLst>
              <a:ext uri="{FF2B5EF4-FFF2-40B4-BE49-F238E27FC236}">
                <a16:creationId xmlns:a16="http://schemas.microsoft.com/office/drawing/2014/main" id="{38F8214D-9912-7EC5-217D-7FAB6D6CEDCD}"/>
              </a:ext>
            </a:extLst>
          </p:cNvPr>
          <p:cNvSpPr txBox="1"/>
          <p:nvPr/>
        </p:nvSpPr>
        <p:spPr>
          <a:xfrm>
            <a:off x="9833" y="4265273"/>
            <a:ext cx="8908026" cy="2246769"/>
          </a:xfrm>
          <a:prstGeom prst="rect">
            <a:avLst/>
          </a:prstGeom>
          <a:noFill/>
        </p:spPr>
        <p:txBody>
          <a:bodyPr wrap="square" rtlCol="0">
            <a:spAutoFit/>
          </a:bodyPr>
          <a:lstStyle/>
          <a:p>
            <a:pPr algn="just"/>
            <a:r>
              <a:rPr lang="fr-FR" sz="1400" dirty="0"/>
              <a:t>Chaque intervention est pensée pour répondre aux besoins spécifiques des personnes accompagnées. Les interactions avec les petits animaux et les chevaux permettent de favoriser le bien-être, stimuler les capacités cognitives et émotionnelles, renforcer la confiance en soi et soutenir l’autonomie. Mon approche repose sur une relation de confiance et de respect mutuel, aussi bien avec les bénéficiaires qu’avec les animaux, afin de créer un environnement sécurisant, éthique et propice à l’épanouissement.</a:t>
            </a:r>
          </a:p>
          <a:p>
            <a:pPr algn="just"/>
            <a:endParaRPr lang="fr-FR" sz="1400" dirty="0"/>
          </a:p>
          <a:p>
            <a:pPr algn="just"/>
            <a:r>
              <a:rPr lang="fr-FR" sz="1400" dirty="0"/>
              <a:t>En 2025, SILBARA est devenue l’association SILBARA. Créée avec quatre personnes partageant les mêmes valeurs d’engagement envers les personnes fragilisées et de respect profond du vivant, l’association a pour vocation de rendre la médiation animale et la médiation équine accessibles au plus grand nombre. Notre objectif est d’être au plus proche des établissements sociaux et médico-sociaux pour proposer des interventions adaptées, humaines et accessibles.</a:t>
            </a:r>
          </a:p>
        </p:txBody>
      </p:sp>
    </p:spTree>
    <p:extLst>
      <p:ext uri="{BB962C8B-B14F-4D97-AF65-F5344CB8AC3E}">
        <p14:creationId xmlns:p14="http://schemas.microsoft.com/office/powerpoint/2010/main" val="35315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5252EC-F079-6E3E-8400-6F5F02117982}"/>
              </a:ext>
            </a:extLst>
          </p:cNvPr>
          <p:cNvSpPr/>
          <p:nvPr/>
        </p:nvSpPr>
        <p:spPr>
          <a:xfrm>
            <a:off x="-2" y="186236"/>
            <a:ext cx="9143999" cy="583163"/>
          </a:xfrm>
          <a:prstGeom prst="rect">
            <a:avLst/>
          </a:prstGeom>
          <a:solidFill>
            <a:srgbClr val="745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t>La médiation animale</a:t>
            </a:r>
          </a:p>
        </p:txBody>
      </p:sp>
      <p:sp>
        <p:nvSpPr>
          <p:cNvPr id="3" name="ZoneTexte 2">
            <a:extLst>
              <a:ext uri="{FF2B5EF4-FFF2-40B4-BE49-F238E27FC236}">
                <a16:creationId xmlns:a16="http://schemas.microsoft.com/office/drawing/2014/main" id="{90BCC628-9151-77D6-1CF0-A935810047B9}"/>
              </a:ext>
            </a:extLst>
          </p:cNvPr>
          <p:cNvSpPr txBox="1"/>
          <p:nvPr/>
        </p:nvSpPr>
        <p:spPr>
          <a:xfrm>
            <a:off x="412956" y="1464031"/>
            <a:ext cx="8337754" cy="3970318"/>
          </a:xfrm>
          <a:prstGeom prst="rect">
            <a:avLst/>
          </a:prstGeom>
          <a:noFill/>
        </p:spPr>
        <p:txBody>
          <a:bodyPr wrap="square" rtlCol="0">
            <a:spAutoFit/>
          </a:bodyPr>
          <a:lstStyle/>
          <a:p>
            <a:pPr algn="just"/>
            <a:r>
              <a:rPr lang="fr-FR" dirty="0"/>
              <a:t>La médiation animale et la médiation équine favorisent les liens naturels qui unissent l’humain et l’animal, dans </a:t>
            </a:r>
            <a:r>
              <a:rPr lang="fr-FR" b="1" dirty="0"/>
              <a:t>une approche à la fois préventive et thérapeutique</a:t>
            </a:r>
            <a:r>
              <a:rPr lang="fr-FR" dirty="0"/>
              <a:t>.</a:t>
            </a:r>
          </a:p>
          <a:p>
            <a:pPr algn="just"/>
            <a:endParaRPr lang="fr-FR" dirty="0"/>
          </a:p>
          <a:p>
            <a:pPr algn="just"/>
            <a:r>
              <a:rPr lang="fr-FR" dirty="0"/>
              <a:t>Grâce à des animaux rigoureusement sélectionnés, éduqués et accompagnés dans le respect de leur bien-être, </a:t>
            </a:r>
            <a:r>
              <a:rPr lang="fr-FR" b="1" dirty="0"/>
              <a:t>ces pratiques permettent de maintenir ou d’améliorer l’état de bien-être physique, psychologique, social et affectif des personnes fragilisées</a:t>
            </a:r>
            <a:r>
              <a:rPr lang="fr-FR" dirty="0"/>
              <a:t>.</a:t>
            </a:r>
          </a:p>
          <a:p>
            <a:pPr algn="just"/>
            <a:endParaRPr lang="fr-FR" dirty="0"/>
          </a:p>
          <a:p>
            <a:pPr algn="just"/>
            <a:r>
              <a:rPr lang="fr-FR" b="1" dirty="0"/>
              <a:t>La médiation équine</a:t>
            </a:r>
            <a:r>
              <a:rPr lang="fr-FR" dirty="0"/>
              <a:t>, par la relation spécifique créée avec le cheval, offre un cadre particulièrement structurant et sécurisant. Elle favorise la confiance en soi, la régulation émotionnelle, la communication non verbale et le développement de l’autonomie.</a:t>
            </a:r>
          </a:p>
          <a:p>
            <a:pPr algn="just"/>
            <a:endParaRPr lang="fr-FR" dirty="0"/>
          </a:p>
          <a:p>
            <a:pPr algn="just"/>
            <a:r>
              <a:rPr lang="fr-FR" dirty="0"/>
              <a:t>Les séances s’inscrivent en complément des médecines et thérapies conventionnelles et n’ont pas vocation à s’y substituer. Elles constituent un accompagnement personnalisé, adapté aux besoins et aux capacités de chaque bénéficiaire.</a:t>
            </a:r>
          </a:p>
        </p:txBody>
      </p:sp>
      <p:sp>
        <p:nvSpPr>
          <p:cNvPr id="4" name="ZoneTexte 3">
            <a:extLst>
              <a:ext uri="{FF2B5EF4-FFF2-40B4-BE49-F238E27FC236}">
                <a16:creationId xmlns:a16="http://schemas.microsoft.com/office/drawing/2014/main" id="{E3C74A99-78DA-3116-A385-942D2CB47031}"/>
              </a:ext>
            </a:extLst>
          </p:cNvPr>
          <p:cNvSpPr txBox="1"/>
          <p:nvPr/>
        </p:nvSpPr>
        <p:spPr>
          <a:xfrm>
            <a:off x="97962" y="5574983"/>
            <a:ext cx="8948057" cy="369332"/>
          </a:xfrm>
          <a:prstGeom prst="rect">
            <a:avLst/>
          </a:prstGeom>
          <a:noFill/>
        </p:spPr>
        <p:txBody>
          <a:bodyPr wrap="square" rtlCol="0">
            <a:spAutoFit/>
          </a:bodyPr>
          <a:lstStyle/>
          <a:p>
            <a:pPr algn="ctr"/>
            <a:r>
              <a:rPr lang="fr-FR" i="1" dirty="0">
                <a:solidFill>
                  <a:schemeClr val="bg2">
                    <a:lumMod val="25000"/>
                  </a:schemeClr>
                </a:solidFill>
                <a:effectLst/>
                <a:latin typeface="Quiska" pitchFamily="2" charset="0"/>
              </a:rPr>
              <a:t>“</a:t>
            </a:r>
            <a:r>
              <a:rPr lang="fr-FR" i="1" dirty="0">
                <a:solidFill>
                  <a:schemeClr val="bg2">
                    <a:lumMod val="25000"/>
                  </a:schemeClr>
                </a:solidFill>
                <a:highlight>
                  <a:srgbClr val="FFFFFF"/>
                </a:highlight>
                <a:latin typeface="Quiska" pitchFamily="2" charset="0"/>
              </a:rPr>
              <a:t> </a:t>
            </a:r>
            <a:r>
              <a:rPr lang="fr-FR" i="1" dirty="0">
                <a:solidFill>
                  <a:schemeClr val="bg2">
                    <a:lumMod val="25000"/>
                  </a:schemeClr>
                </a:solidFill>
                <a:effectLst/>
                <a:highlight>
                  <a:srgbClr val="FFFFFF"/>
                </a:highlight>
                <a:latin typeface="Quiska" pitchFamily="2" charset="0"/>
              </a:rPr>
              <a:t>Tous les animaux sont nés avec l’innocence, la curiosité et l’amour.”</a:t>
            </a:r>
            <a:r>
              <a:rPr lang="fr-FR" sz="1200" i="1" dirty="0">
                <a:solidFill>
                  <a:schemeClr val="bg2">
                    <a:lumMod val="25000"/>
                  </a:schemeClr>
                </a:solidFill>
                <a:effectLst/>
                <a:highlight>
                  <a:srgbClr val="FFFFFF"/>
                </a:highlight>
                <a:ea typeface="EB Garamond" panose="00000500000000000000" pitchFamily="2" charset="0"/>
              </a:rPr>
              <a:t>G. Eliot</a:t>
            </a:r>
            <a:endParaRPr lang="fr-FR" sz="1200" i="1" dirty="0">
              <a:solidFill>
                <a:schemeClr val="bg2">
                  <a:lumMod val="25000"/>
                </a:schemeClr>
              </a:solidFill>
              <a:effectLst/>
              <a:highlight>
                <a:srgbClr val="FFFFFF"/>
              </a:highlight>
            </a:endParaRPr>
          </a:p>
        </p:txBody>
      </p:sp>
      <p:pic>
        <p:nvPicPr>
          <p:cNvPr id="10" name="Image 9">
            <a:extLst>
              <a:ext uri="{FF2B5EF4-FFF2-40B4-BE49-F238E27FC236}">
                <a16:creationId xmlns:a16="http://schemas.microsoft.com/office/drawing/2014/main" id="{999997D5-D6A8-A1C9-F048-77B1B65B181D}"/>
              </a:ext>
            </a:extLst>
          </p:cNvPr>
          <p:cNvPicPr>
            <a:picLocks noChangeAspect="1"/>
          </p:cNvPicPr>
          <p:nvPr/>
        </p:nvPicPr>
        <p:blipFill>
          <a:blip r:embed="rId2"/>
          <a:stretch>
            <a:fillRect/>
          </a:stretch>
        </p:blipFill>
        <p:spPr>
          <a:xfrm>
            <a:off x="8467045" y="6291007"/>
            <a:ext cx="676955" cy="566993"/>
          </a:xfrm>
          <a:prstGeom prst="rect">
            <a:avLst/>
          </a:prstGeom>
        </p:spPr>
      </p:pic>
    </p:spTree>
    <p:extLst>
      <p:ext uri="{BB962C8B-B14F-4D97-AF65-F5344CB8AC3E}">
        <p14:creationId xmlns:p14="http://schemas.microsoft.com/office/powerpoint/2010/main" val="39164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25665B4-090B-C55D-A0EF-A08911488BA7}"/>
              </a:ext>
            </a:extLst>
          </p:cNvPr>
          <p:cNvSpPr txBox="1"/>
          <p:nvPr/>
        </p:nvSpPr>
        <p:spPr>
          <a:xfrm>
            <a:off x="65988" y="179858"/>
            <a:ext cx="4348065" cy="3077766"/>
          </a:xfrm>
          <a:prstGeom prst="rect">
            <a:avLst/>
          </a:prstGeom>
          <a:noFill/>
        </p:spPr>
        <p:txBody>
          <a:bodyPr wrap="square" rtlCol="0">
            <a:spAutoFit/>
          </a:bodyPr>
          <a:lstStyle/>
          <a:p>
            <a:pPr algn="ctr" rtl="0">
              <a:spcBef>
                <a:spcPts val="0"/>
              </a:spcBef>
              <a:spcAft>
                <a:spcPts val="0"/>
              </a:spcAft>
            </a:pPr>
            <a:r>
              <a:rPr lang="fr-FR" sz="2400" b="1" i="0" u="none" strike="noStrike" dirty="0">
                <a:solidFill>
                  <a:srgbClr val="745875"/>
                </a:solidFill>
                <a:effectLst/>
                <a:latin typeface="Raleway" pitchFamily="2" charset="0"/>
              </a:rPr>
              <a:t>Médiation Equine </a:t>
            </a: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r>
              <a:rPr lang="fr-FR" sz="1000" b="1" i="0" u="none" strike="noStrike" dirty="0">
                <a:solidFill>
                  <a:srgbClr val="745875"/>
                </a:solidFill>
                <a:effectLst/>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Nombre de participant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1 à 4 personnes</a:t>
            </a:r>
            <a:br>
              <a:rPr lang="fr-FR" sz="1200" b="1" i="0" u="none" strike="noStrike" dirty="0">
                <a:solidFill>
                  <a:srgbClr val="434343"/>
                </a:solidFill>
                <a:effectLst/>
                <a:latin typeface="EB Garamond" panose="00000500000000000000" pitchFamily="2" charset="0"/>
              </a:rPr>
            </a:br>
            <a:r>
              <a:rPr lang="fr-FR" sz="1200" b="1" i="0" u="none" strike="noStrike" dirty="0">
                <a:solidFill>
                  <a:srgbClr val="434343"/>
                </a:solidFill>
                <a:effectLst/>
                <a:latin typeface="EB Garamond" panose="00000500000000000000" pitchFamily="2" charset="0"/>
              </a:rPr>
              <a:t>	</a:t>
            </a:r>
          </a:p>
          <a:p>
            <a:pPr rtl="0">
              <a:spcBef>
                <a:spcPts val="0"/>
              </a:spcBef>
              <a:spcAft>
                <a:spcPts val="0"/>
              </a:spcAft>
            </a:pPr>
            <a:r>
              <a:rPr lang="fr-FR" sz="1200" b="1" dirty="0">
                <a:solidFill>
                  <a:srgbClr val="745875"/>
                </a:solidFill>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Durée des séances </a:t>
            </a:r>
            <a:r>
              <a:rPr lang="fr-FR" sz="1200" b="1" i="0" u="none" strike="noStrike" dirty="0">
                <a:solidFill>
                  <a:srgbClr val="434343"/>
                </a:solidFill>
                <a:effectLst/>
                <a:latin typeface="EB Garamond" panose="00000500000000000000" pitchFamily="2" charset="0"/>
              </a:rPr>
              <a:t>: </a:t>
            </a:r>
            <a:r>
              <a:rPr lang="fr-FR" sz="1200" b="1" dirty="0">
                <a:solidFill>
                  <a:srgbClr val="999999"/>
                </a:solidFill>
                <a:latin typeface="EB Garamond" panose="00000500000000000000" pitchFamily="2" charset="0"/>
              </a:rPr>
              <a:t>de 30 min à 1</a:t>
            </a:r>
            <a:r>
              <a:rPr lang="fr-FR" sz="1200" b="1" i="0" u="none" strike="noStrike" dirty="0">
                <a:solidFill>
                  <a:srgbClr val="999999"/>
                </a:solidFill>
                <a:effectLst/>
                <a:latin typeface="EB Garamond" panose="00000500000000000000" pitchFamily="2" charset="0"/>
              </a:rPr>
              <a:t> heure 30</a:t>
            </a:r>
            <a:endParaRPr lang="fr-FR" sz="1200" b="0" dirty="0">
              <a:effectLst/>
            </a:endParaRPr>
          </a:p>
          <a:p>
            <a:pPr marR="101689" algn="just" rtl="0">
              <a:spcBef>
                <a:spcPts val="0"/>
              </a:spcBef>
              <a:spcAft>
                <a:spcPts val="0"/>
              </a:spcAft>
            </a:pPr>
            <a:br>
              <a:rPr lang="fr-FR" sz="1200" b="0" dirty="0">
                <a:effectLst/>
              </a:rPr>
            </a:br>
            <a:r>
              <a:rPr lang="fr-FR" sz="1200" b="0" dirty="0">
                <a:effectLst/>
              </a:rPr>
              <a:t>	</a:t>
            </a:r>
            <a:r>
              <a:rPr lang="fr-FR" sz="1200" b="0" i="0" u="none" strike="noStrike" dirty="0">
                <a:solidFill>
                  <a:srgbClr val="434343"/>
                </a:solidFill>
                <a:effectLst/>
                <a:latin typeface="EB Garamond" panose="00000500000000000000" pitchFamily="2" charset="0"/>
              </a:rPr>
              <a:t>Installée aux Ecuries de Thuisy notre association 	dispose d’un manège, d’une carrière, de paddock en herbe 	et d’un chemin à proximité afin de vous offrir un espace 	agréable, et propice à la diversité des activités en lien avec 	les objectifs fixés. Nous avons également </a:t>
            </a:r>
            <a:r>
              <a:rPr lang="fr-FR" sz="1200" dirty="0">
                <a:solidFill>
                  <a:srgbClr val="434343"/>
                </a:solidFill>
                <a:latin typeface="EB Garamond" panose="00000500000000000000" pitchFamily="2" charset="0"/>
              </a:rPr>
              <a:t> </a:t>
            </a:r>
            <a:r>
              <a:rPr lang="fr-FR" sz="1200" b="0" i="0" u="none" strike="noStrike" dirty="0">
                <a:solidFill>
                  <a:srgbClr val="434343"/>
                </a:solidFill>
                <a:effectLst/>
                <a:latin typeface="EB Garamond" panose="00000500000000000000" pitchFamily="2" charset="0"/>
              </a:rPr>
              <a:t>la possibilité 	de 	nous déplacer pour des séances individuelles ou des séances 	d’animation en petit groupe.</a:t>
            </a:r>
          </a:p>
          <a:p>
            <a:pPr marR="101689" algn="just" rtl="0">
              <a:spcBef>
                <a:spcPts val="0"/>
              </a:spcBef>
              <a:spcAft>
                <a:spcPts val="0"/>
              </a:spcAft>
            </a:pPr>
            <a:endParaRPr lang="fr-FR" sz="800" dirty="0">
              <a:solidFill>
                <a:srgbClr val="434343"/>
              </a:solidFill>
              <a:latin typeface="EB Garamond" panose="00000500000000000000" pitchFamily="2" charset="0"/>
            </a:endParaRPr>
          </a:p>
          <a:p>
            <a:pPr marR="101689" algn="just" rtl="0">
              <a:spcBef>
                <a:spcPts val="0"/>
              </a:spcBef>
              <a:spcAft>
                <a:spcPts val="0"/>
              </a:spcAft>
            </a:pPr>
            <a:r>
              <a:rPr lang="fr-FR" sz="1200" b="1" i="0" u="none" strike="noStrike" dirty="0">
                <a:solidFill>
                  <a:srgbClr val="745875"/>
                </a:solidFill>
                <a:effectLst/>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Équipe animale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Cheval, poney, shetland</a:t>
            </a:r>
            <a:endParaRPr lang="fr-FR" sz="1200" b="0" dirty="0">
              <a:effectLst/>
            </a:endParaRPr>
          </a:p>
        </p:txBody>
      </p:sp>
      <p:sp>
        <p:nvSpPr>
          <p:cNvPr id="9" name="ZoneTexte 8">
            <a:extLst>
              <a:ext uri="{FF2B5EF4-FFF2-40B4-BE49-F238E27FC236}">
                <a16:creationId xmlns:a16="http://schemas.microsoft.com/office/drawing/2014/main" id="{453E07FA-F84A-AD1C-F4DC-FF190AB0CA1B}"/>
              </a:ext>
            </a:extLst>
          </p:cNvPr>
          <p:cNvSpPr txBox="1"/>
          <p:nvPr/>
        </p:nvSpPr>
        <p:spPr>
          <a:xfrm>
            <a:off x="457200" y="3965510"/>
            <a:ext cx="3199915" cy="369332"/>
          </a:xfrm>
          <a:prstGeom prst="rect">
            <a:avLst/>
          </a:prstGeom>
          <a:noFill/>
        </p:spPr>
        <p:txBody>
          <a:bodyPr wrap="none" rtlCol="0">
            <a:spAutoFit/>
          </a:bodyPr>
          <a:lstStyle/>
          <a:p>
            <a:r>
              <a:rPr lang="fr-FR" dirty="0"/>
              <a:t>                                                         </a:t>
            </a:r>
          </a:p>
        </p:txBody>
      </p:sp>
      <p:pic>
        <p:nvPicPr>
          <p:cNvPr id="13" name="Graphique 12" descr="Homme">
            <a:extLst>
              <a:ext uri="{FF2B5EF4-FFF2-40B4-BE49-F238E27FC236}">
                <a16:creationId xmlns:a16="http://schemas.microsoft.com/office/drawing/2014/main" id="{E3A4A348-2252-9C9B-BF44-20230D5397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260" y="876050"/>
            <a:ext cx="200607" cy="200607"/>
          </a:xfrm>
          <a:prstGeom prst="rect">
            <a:avLst/>
          </a:prstGeom>
        </p:spPr>
      </p:pic>
      <p:pic>
        <p:nvPicPr>
          <p:cNvPr id="15" name="Graphique 14" descr="Horloge">
            <a:extLst>
              <a:ext uri="{FF2B5EF4-FFF2-40B4-BE49-F238E27FC236}">
                <a16:creationId xmlns:a16="http://schemas.microsoft.com/office/drawing/2014/main" id="{B1422260-B959-9F95-BB67-2F8C0A5A43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261" y="1220041"/>
            <a:ext cx="209939" cy="209939"/>
          </a:xfrm>
          <a:prstGeom prst="rect">
            <a:avLst/>
          </a:prstGeom>
        </p:spPr>
      </p:pic>
      <p:pic>
        <p:nvPicPr>
          <p:cNvPr id="17" name="Graphique 16" descr="Cheval">
            <a:extLst>
              <a:ext uri="{FF2B5EF4-FFF2-40B4-BE49-F238E27FC236}">
                <a16:creationId xmlns:a16="http://schemas.microsoft.com/office/drawing/2014/main" id="{E5B2EFE5-7FE2-D40B-4570-2A3BE39B80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260" y="3000724"/>
            <a:ext cx="209940" cy="209940"/>
          </a:xfrm>
          <a:prstGeom prst="rect">
            <a:avLst/>
          </a:prstGeom>
        </p:spPr>
      </p:pic>
      <p:sp>
        <p:nvSpPr>
          <p:cNvPr id="18" name="ZoneTexte 17">
            <a:extLst>
              <a:ext uri="{FF2B5EF4-FFF2-40B4-BE49-F238E27FC236}">
                <a16:creationId xmlns:a16="http://schemas.microsoft.com/office/drawing/2014/main" id="{986B1366-3BB5-6792-B6BB-91208957113B}"/>
              </a:ext>
            </a:extLst>
          </p:cNvPr>
          <p:cNvSpPr txBox="1"/>
          <p:nvPr/>
        </p:nvSpPr>
        <p:spPr>
          <a:xfrm>
            <a:off x="219267" y="4565599"/>
            <a:ext cx="4194786" cy="2185214"/>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Pour qui ? </a:t>
            </a:r>
          </a:p>
          <a:p>
            <a:pPr marL="288000" lvl="1" indent="-171450" algn="just" fontAlgn="base">
              <a:buFont typeface="Arial" panose="020B0604020202020204" pitchFamily="34" charset="0"/>
              <a:buChar char="•"/>
            </a:pPr>
            <a:r>
              <a:rPr lang="fr-FR" sz="1200" dirty="0">
                <a:solidFill>
                  <a:schemeClr val="bg2">
                    <a:lumMod val="25000"/>
                  </a:schemeClr>
                </a:solidFill>
                <a:latin typeface="EB Garamond" panose="00000500000000000000" pitchFamily="2" charset="0"/>
              </a:rPr>
              <a:t>Les enfants : troubles du neurodéveloppement (TSA, TDAH, DYS,…),  difficultés scolaires ou comportementales, manque de confiance en soi, troubles émotionnels.</a:t>
            </a:r>
            <a:endParaRPr lang="fr-FR" sz="1200" b="0" i="0" u="none" strike="noStrike" dirty="0">
              <a:solidFill>
                <a:schemeClr val="bg2">
                  <a:lumMod val="25000"/>
                </a:schemeClr>
              </a:solidFill>
              <a:effectLst/>
              <a:latin typeface="EB Garamond" panose="00000500000000000000" pitchFamily="2" charset="0"/>
            </a:endParaRPr>
          </a:p>
          <a:p>
            <a:pPr marL="288000" lvl="1" indent="-171450" algn="just" fontAlgn="base">
              <a:buFont typeface="Arial" panose="020B0604020202020204" pitchFamily="34" charset="0"/>
              <a:buChar char="•"/>
            </a:pPr>
            <a:r>
              <a:rPr lang="fr-FR" sz="1200" dirty="0">
                <a:solidFill>
                  <a:schemeClr val="bg2">
                    <a:lumMod val="25000"/>
                  </a:schemeClr>
                </a:solidFill>
                <a:latin typeface="EB Garamond" panose="00000500000000000000" pitchFamily="2" charset="0"/>
              </a:rPr>
              <a:t>Les adolescents : Difficultés relationnelles, troubles anxieux ou dépressifs, décrochage scolaire, conduites à risque, jeunes suivis en protection de l’enfance ou en milieu judiciaire,</a:t>
            </a:r>
            <a:endParaRPr lang="fr-FR" sz="1200" b="0" i="0" u="none" strike="noStrike" dirty="0">
              <a:solidFill>
                <a:schemeClr val="bg2">
                  <a:lumMod val="25000"/>
                </a:schemeClr>
              </a:solidFill>
              <a:effectLst/>
              <a:latin typeface="EB Garamond" panose="00000500000000000000" pitchFamily="2" charset="0"/>
            </a:endParaRPr>
          </a:p>
          <a:p>
            <a:pPr marL="288000" lvl="1" indent="-171450" algn="just" fontAlgn="base">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rPr>
              <a:t>Les adultes : Troubles anxieux, burn-out, dépression, traumatisme, difficult</a:t>
            </a:r>
            <a:r>
              <a:rPr lang="fr-FR" sz="1200" dirty="0">
                <a:solidFill>
                  <a:schemeClr val="bg2">
                    <a:lumMod val="25000"/>
                  </a:schemeClr>
                </a:solidFill>
                <a:latin typeface="EB Garamond" panose="00000500000000000000" pitchFamily="2" charset="0"/>
              </a:rPr>
              <a:t>és sociales ou professionnelles,  parcours de réinsertion, situation de handicap,</a:t>
            </a:r>
            <a:endParaRPr lang="fr-FR" sz="1200" b="0" i="0" u="none" strike="noStrike" dirty="0">
              <a:solidFill>
                <a:schemeClr val="bg2">
                  <a:lumMod val="25000"/>
                </a:schemeClr>
              </a:solidFill>
              <a:effectLst/>
              <a:latin typeface="EB Garamond" panose="00000500000000000000" pitchFamily="2" charset="0"/>
            </a:endParaRPr>
          </a:p>
          <a:p>
            <a:pPr marL="288000" lvl="1" indent="-171450" algn="just" fontAlgn="base">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rPr>
              <a:t>Structures et institutions </a:t>
            </a:r>
            <a:endParaRPr lang="fr-FR" sz="1200" dirty="0">
              <a:solidFill>
                <a:schemeClr val="bg2">
                  <a:lumMod val="25000"/>
                </a:schemeClr>
              </a:solidFill>
              <a:latin typeface="EB Garamond" panose="00000500000000000000" pitchFamily="2" charset="0"/>
            </a:endParaRPr>
          </a:p>
        </p:txBody>
      </p:sp>
      <p:sp>
        <p:nvSpPr>
          <p:cNvPr id="19" name="ZoneTexte 18">
            <a:extLst>
              <a:ext uri="{FF2B5EF4-FFF2-40B4-BE49-F238E27FC236}">
                <a16:creationId xmlns:a16="http://schemas.microsoft.com/office/drawing/2014/main" id="{0A564119-3B28-A10A-FAC2-69327F3FCA18}"/>
              </a:ext>
            </a:extLst>
          </p:cNvPr>
          <p:cNvSpPr txBox="1"/>
          <p:nvPr/>
        </p:nvSpPr>
        <p:spPr>
          <a:xfrm>
            <a:off x="4711961" y="738713"/>
            <a:ext cx="4348065" cy="1692771"/>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Quels sont les objectifs ? </a:t>
            </a:r>
          </a:p>
          <a:p>
            <a:pPr algn="ctr" rtl="0">
              <a:spcBef>
                <a:spcPts val="0"/>
              </a:spcBef>
              <a:spcAft>
                <a:spcPts val="0"/>
              </a:spcAft>
            </a:pPr>
            <a:endParaRPr lang="fr-FR" sz="1600" b="1" dirty="0">
              <a:solidFill>
                <a:srgbClr val="745875"/>
              </a:solidFill>
              <a:latin typeface="Raleway" pitchFamily="2" charset="0"/>
              <a:ea typeface="EB Garamond" panose="00000500000000000000" pitchFamily="2" charset="0"/>
            </a:endParaRPr>
          </a:p>
          <a:p>
            <a:pPr marL="171450" indent="-171450" rtl="0">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Améliorer l’estime de soi, la confiance en soi.</a:t>
            </a:r>
          </a:p>
          <a:p>
            <a:pPr marL="171450" indent="-171450">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Développer l’autonomie.</a:t>
            </a:r>
          </a:p>
          <a:p>
            <a:pPr marL="171450" indent="-171450">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Favoriser le contrôle de soi.</a:t>
            </a:r>
          </a:p>
          <a:p>
            <a:pPr marL="171450" indent="-171450">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Améliorer la concentration et l’attention.</a:t>
            </a:r>
          </a:p>
          <a:p>
            <a:pPr marL="171450" indent="-171450">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Travailler la gestuelle, la posture, la motricité fine et générale.</a:t>
            </a:r>
          </a:p>
          <a:p>
            <a:pPr marL="171450" indent="-171450">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Favoriser la relaxation, la détente.</a:t>
            </a:r>
          </a:p>
        </p:txBody>
      </p:sp>
      <p:sp>
        <p:nvSpPr>
          <p:cNvPr id="20" name="Rectangle : coins arrondis 19">
            <a:extLst>
              <a:ext uri="{FF2B5EF4-FFF2-40B4-BE49-F238E27FC236}">
                <a16:creationId xmlns:a16="http://schemas.microsoft.com/office/drawing/2014/main" id="{66E83A04-F78C-6CA8-5CA3-EC29CF6ABA34}"/>
              </a:ext>
            </a:extLst>
          </p:cNvPr>
          <p:cNvSpPr/>
          <p:nvPr/>
        </p:nvSpPr>
        <p:spPr>
          <a:xfrm>
            <a:off x="189631" y="3358920"/>
            <a:ext cx="4194786" cy="938887"/>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i="0" u="none" strike="noStrike" dirty="0">
                <a:solidFill>
                  <a:schemeClr val="bg2">
                    <a:lumMod val="25000"/>
                  </a:schemeClr>
                </a:solidFill>
                <a:effectLst/>
                <a:latin typeface="EB Garamond" panose="00000500000000000000" pitchFamily="2" charset="0"/>
              </a:rPr>
              <a:t>Un bilan est réalisé avant la première séance, </a:t>
            </a:r>
            <a:r>
              <a:rPr lang="fr-FR" sz="1200" i="0" u="none" strike="noStrike" dirty="0">
                <a:solidFill>
                  <a:schemeClr val="bg2">
                    <a:lumMod val="25000"/>
                  </a:schemeClr>
                </a:solidFill>
                <a:effectLst/>
                <a:latin typeface="EB Garamond" panose="00000500000000000000" pitchFamily="2" charset="0"/>
              </a:rPr>
              <a:t>afin de définir ensemble les objectifs recherchés. Il est recommandé de s'engager sur un programme de plusieurs séances afin d'obtenir des résultats probants. </a:t>
            </a:r>
            <a:endParaRPr lang="fr-FR" sz="1200" dirty="0">
              <a:solidFill>
                <a:schemeClr val="bg2">
                  <a:lumMod val="25000"/>
                </a:schemeClr>
              </a:solidFill>
            </a:endParaRPr>
          </a:p>
        </p:txBody>
      </p:sp>
      <p:cxnSp>
        <p:nvCxnSpPr>
          <p:cNvPr id="24" name="Connecteur droit 23">
            <a:extLst>
              <a:ext uri="{FF2B5EF4-FFF2-40B4-BE49-F238E27FC236}">
                <a16:creationId xmlns:a16="http://schemas.microsoft.com/office/drawing/2014/main" id="{6F4A3977-DDC7-2C08-E4E1-9DD50F44040D}"/>
              </a:ext>
            </a:extLst>
          </p:cNvPr>
          <p:cNvCxnSpPr/>
          <p:nvPr/>
        </p:nvCxnSpPr>
        <p:spPr>
          <a:xfrm>
            <a:off x="4599020" y="889121"/>
            <a:ext cx="0" cy="4982547"/>
          </a:xfrm>
          <a:prstGeom prst="line">
            <a:avLst/>
          </a:prstGeom>
          <a:ln>
            <a:solidFill>
              <a:srgbClr val="745875"/>
            </a:solidFill>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AD1BB216-966E-6ADC-E67B-6D8D1CB6ED04}"/>
              </a:ext>
            </a:extLst>
          </p:cNvPr>
          <p:cNvSpPr/>
          <p:nvPr/>
        </p:nvSpPr>
        <p:spPr>
          <a:xfrm>
            <a:off x="4783988" y="2754491"/>
            <a:ext cx="4106434" cy="2563337"/>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Suivi et évaluation : </a:t>
            </a:r>
          </a:p>
          <a:p>
            <a:pPr algn="ctr"/>
            <a:r>
              <a:rPr lang="fr-FR" sz="1200" b="1" dirty="0">
                <a:solidFill>
                  <a:schemeClr val="bg2">
                    <a:lumMod val="25000"/>
                  </a:schemeClr>
                </a:solidFill>
                <a:latin typeface="EB Garamond" panose="00000500000000000000" pitchFamily="2" charset="0"/>
                <a:ea typeface="EB Garamond" panose="00000500000000000000" pitchFamily="2" charset="0"/>
              </a:rPr>
              <a:t>Un suivi est effectué après chaque séance, </a:t>
            </a:r>
            <a:r>
              <a:rPr lang="fr-FR" sz="1200" dirty="0">
                <a:solidFill>
                  <a:schemeClr val="bg2">
                    <a:lumMod val="25000"/>
                  </a:schemeClr>
                </a:solidFill>
                <a:latin typeface="EB Garamond" panose="00000500000000000000" pitchFamily="2" charset="0"/>
                <a:ea typeface="EB Garamond" panose="00000500000000000000" pitchFamily="2" charset="0"/>
              </a:rPr>
              <a:t>un bilan sera réalisé régulièrement et en fin de programme.</a:t>
            </a:r>
          </a:p>
          <a:p>
            <a:pPr algn="ctr"/>
            <a:endParaRPr lang="fr-FR" sz="800" b="1" dirty="0">
              <a:solidFill>
                <a:schemeClr val="bg2">
                  <a:lumMod val="25000"/>
                </a:schemeClr>
              </a:solidFill>
              <a:latin typeface="EB Garamond" panose="00000500000000000000" pitchFamily="2" charset="0"/>
              <a:ea typeface="EB Garamond" panose="00000500000000000000" pitchFamily="2" charset="0"/>
            </a:endParaRPr>
          </a:p>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Informations</a:t>
            </a:r>
            <a:r>
              <a:rPr lang="fr-FR" sz="1200" b="1" dirty="0">
                <a:solidFill>
                  <a:schemeClr val="bg2">
                    <a:lumMod val="25000"/>
                  </a:schemeClr>
                </a:solidFill>
                <a:latin typeface="EB Garamond" panose="00000500000000000000" pitchFamily="2" charset="0"/>
                <a:ea typeface="EB Garamond" panose="00000500000000000000" pitchFamily="2" charset="0"/>
              </a:rPr>
              <a:t> :</a:t>
            </a:r>
          </a:p>
          <a:p>
            <a:pPr algn="ctr"/>
            <a:r>
              <a:rPr lang="fr-FR" sz="1200" dirty="0">
                <a:solidFill>
                  <a:schemeClr val="bg2">
                    <a:lumMod val="25000"/>
                  </a:schemeClr>
                </a:solidFill>
                <a:latin typeface="EB Garamond" panose="00000500000000000000" pitchFamily="2" charset="0"/>
                <a:ea typeface="EB Garamond" panose="00000500000000000000" pitchFamily="2" charset="0"/>
              </a:rPr>
              <a:t>Nous disposons de l’ensemble du matériel nécessaire aux activités.</a:t>
            </a:r>
          </a:p>
          <a:p>
            <a:pPr algn="ctr"/>
            <a:endParaRPr lang="fr-FR" sz="800" dirty="0">
              <a:solidFill>
                <a:schemeClr val="bg2">
                  <a:lumMod val="25000"/>
                </a:schemeClr>
              </a:solidFill>
              <a:latin typeface="EB Garamond" panose="00000500000000000000" pitchFamily="2" charset="0"/>
              <a:ea typeface="EB Garamond" panose="00000500000000000000" pitchFamily="2" charset="0"/>
            </a:endParaRPr>
          </a:p>
          <a:p>
            <a:pPr algn="ctr"/>
            <a:r>
              <a:rPr lang="fr-FR" sz="1200" dirty="0">
                <a:solidFill>
                  <a:schemeClr val="bg2">
                    <a:lumMod val="25000"/>
                  </a:schemeClr>
                </a:solidFill>
                <a:latin typeface="EB Garamond" panose="00000500000000000000" pitchFamily="2" charset="0"/>
                <a:ea typeface="EB Garamond" panose="00000500000000000000" pitchFamily="2" charset="0"/>
              </a:rPr>
              <a:t>Pour votre confort, prévoir une tenue et des chaussures adaptées (chemin, paddock en herbe, carrière en sable)</a:t>
            </a:r>
          </a:p>
          <a:p>
            <a:pPr algn="ctr"/>
            <a:endParaRPr lang="fr-FR" sz="800" dirty="0">
              <a:solidFill>
                <a:schemeClr val="bg2">
                  <a:lumMod val="25000"/>
                </a:schemeClr>
              </a:solidFill>
              <a:latin typeface="EB Garamond" panose="00000500000000000000" pitchFamily="2" charset="0"/>
              <a:ea typeface="EB Garamond" panose="00000500000000000000" pitchFamily="2" charset="0"/>
            </a:endParaRPr>
          </a:p>
          <a:p>
            <a:pPr algn="ctr"/>
            <a:r>
              <a:rPr lang="fr-FR" sz="1200" b="1" i="1" u="none" strike="noStrike" dirty="0">
                <a:solidFill>
                  <a:schemeClr val="bg2">
                    <a:lumMod val="25000"/>
                  </a:schemeClr>
                </a:solidFill>
                <a:effectLst/>
                <a:latin typeface="EB Garamond" panose="00000500000000000000" pitchFamily="2" charset="0"/>
                <a:ea typeface="EB Garamond" panose="00000500000000000000" pitchFamily="2" charset="0"/>
              </a:rPr>
              <a:t>La durée de la séance et </a:t>
            </a:r>
            <a:r>
              <a:rPr lang="fr-FR" sz="1200" b="1" i="1" dirty="0">
                <a:solidFill>
                  <a:schemeClr val="bg2">
                    <a:lumMod val="25000"/>
                  </a:schemeClr>
                </a:solidFill>
                <a:latin typeface="EB Garamond" panose="00000500000000000000" pitchFamily="2" charset="0"/>
                <a:ea typeface="EB Garamond" panose="00000500000000000000" pitchFamily="2" charset="0"/>
              </a:rPr>
              <a:t>le nombre de participants sont</a:t>
            </a:r>
            <a:r>
              <a:rPr lang="fr-FR" sz="1200" b="1" i="1" u="none" strike="noStrike" dirty="0">
                <a:solidFill>
                  <a:schemeClr val="bg2">
                    <a:lumMod val="25000"/>
                  </a:schemeClr>
                </a:solidFill>
                <a:effectLst/>
                <a:latin typeface="EB Garamond" panose="00000500000000000000" pitchFamily="2" charset="0"/>
                <a:ea typeface="EB Garamond" panose="00000500000000000000" pitchFamily="2" charset="0"/>
              </a:rPr>
              <a:t> modulables en fonction de votre demande et de vos besoins.  Un devis sera établi.</a:t>
            </a:r>
            <a:endParaRPr lang="fr-FR" sz="1200" i="1" dirty="0">
              <a:solidFill>
                <a:schemeClr val="bg2">
                  <a:lumMod val="25000"/>
                </a:schemeClr>
              </a:solidFill>
              <a:latin typeface="EB Garamond" panose="00000500000000000000" pitchFamily="2" charset="0"/>
              <a:ea typeface="EB Garamond" panose="00000500000000000000" pitchFamily="2" charset="0"/>
            </a:endParaRPr>
          </a:p>
        </p:txBody>
      </p:sp>
      <p:sp>
        <p:nvSpPr>
          <p:cNvPr id="37" name="ZoneTexte 36">
            <a:extLst>
              <a:ext uri="{FF2B5EF4-FFF2-40B4-BE49-F238E27FC236}">
                <a16:creationId xmlns:a16="http://schemas.microsoft.com/office/drawing/2014/main" id="{C12D2A59-65AA-5ED4-AED3-14DBC00167DA}"/>
              </a:ext>
            </a:extLst>
          </p:cNvPr>
          <p:cNvSpPr txBox="1"/>
          <p:nvPr/>
        </p:nvSpPr>
        <p:spPr>
          <a:xfrm>
            <a:off x="4628656" y="5640835"/>
            <a:ext cx="4515343" cy="461665"/>
          </a:xfrm>
          <a:prstGeom prst="rect">
            <a:avLst/>
          </a:prstGeom>
          <a:noFill/>
        </p:spPr>
        <p:txBody>
          <a:bodyPr wrap="square">
            <a:spAutoFit/>
          </a:bodyPr>
          <a:lstStyle/>
          <a:p>
            <a:pPr algn="ctr" rtl="0">
              <a:spcBef>
                <a:spcPts val="0"/>
              </a:spcBef>
              <a:spcAft>
                <a:spcPts val="0"/>
              </a:spcAft>
            </a:pPr>
            <a:r>
              <a:rPr lang="fr-FR" sz="1600" b="1" dirty="0">
                <a:solidFill>
                  <a:srgbClr val="745875"/>
                </a:solidFill>
                <a:latin typeface="Raleway" pitchFamily="2" charset="0"/>
              </a:rPr>
              <a:t>Tous nos tarifs en page 12 du catalogue</a:t>
            </a:r>
            <a:endParaRPr lang="fr-FR" sz="1600" b="1" i="0" u="none" strike="noStrike" dirty="0">
              <a:solidFill>
                <a:srgbClr val="745875"/>
              </a:solidFill>
              <a:effectLst/>
              <a:latin typeface="Raleway" pitchFamily="2" charset="0"/>
            </a:endParaRPr>
          </a:p>
          <a:p>
            <a:pPr rtl="0">
              <a:spcBef>
                <a:spcPts val="0"/>
              </a:spcBef>
              <a:spcAft>
                <a:spcPts val="0"/>
              </a:spcAft>
            </a:pPr>
            <a:endParaRPr lang="fr-FR" sz="800" dirty="0">
              <a:solidFill>
                <a:schemeClr val="bg2">
                  <a:lumMod val="25000"/>
                </a:schemeClr>
              </a:solidFill>
              <a:effectLst/>
              <a:latin typeface="EB Garamond" panose="00000500000000000000" pitchFamily="2" charset="0"/>
              <a:ea typeface="EB Garamond" panose="00000500000000000000" pitchFamily="2" charset="0"/>
            </a:endParaRPr>
          </a:p>
        </p:txBody>
      </p:sp>
      <p:pic>
        <p:nvPicPr>
          <p:cNvPr id="2" name="Image 1">
            <a:extLst>
              <a:ext uri="{FF2B5EF4-FFF2-40B4-BE49-F238E27FC236}">
                <a16:creationId xmlns:a16="http://schemas.microsoft.com/office/drawing/2014/main" id="{26EBF3CC-031D-9DDC-43D8-6871513ADFF0}"/>
              </a:ext>
            </a:extLst>
          </p:cNvPr>
          <p:cNvPicPr>
            <a:picLocks noChangeAspect="1"/>
          </p:cNvPicPr>
          <p:nvPr/>
        </p:nvPicPr>
        <p:blipFill>
          <a:blip r:embed="rId9"/>
          <a:stretch>
            <a:fillRect/>
          </a:stretch>
        </p:blipFill>
        <p:spPr>
          <a:xfrm>
            <a:off x="8467045" y="6291007"/>
            <a:ext cx="676955" cy="566993"/>
          </a:xfrm>
          <a:prstGeom prst="rect">
            <a:avLst/>
          </a:prstGeom>
        </p:spPr>
      </p:pic>
    </p:spTree>
    <p:extLst>
      <p:ext uri="{BB962C8B-B14F-4D97-AF65-F5344CB8AC3E}">
        <p14:creationId xmlns:p14="http://schemas.microsoft.com/office/powerpoint/2010/main" val="270872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25665B4-090B-C55D-A0EF-A08911488BA7}"/>
              </a:ext>
            </a:extLst>
          </p:cNvPr>
          <p:cNvSpPr txBox="1"/>
          <p:nvPr/>
        </p:nvSpPr>
        <p:spPr>
          <a:xfrm>
            <a:off x="157067" y="208577"/>
            <a:ext cx="4275756" cy="2708434"/>
          </a:xfrm>
          <a:prstGeom prst="rect">
            <a:avLst/>
          </a:prstGeom>
          <a:noFill/>
        </p:spPr>
        <p:txBody>
          <a:bodyPr wrap="square" rtlCol="0">
            <a:spAutoFit/>
          </a:bodyPr>
          <a:lstStyle/>
          <a:p>
            <a:pPr algn="ctr" rtl="0">
              <a:spcBef>
                <a:spcPts val="0"/>
              </a:spcBef>
              <a:spcAft>
                <a:spcPts val="0"/>
              </a:spcAft>
            </a:pPr>
            <a:r>
              <a:rPr lang="fr-FR" sz="2400" b="1" i="0" u="none" strike="noStrike" dirty="0">
                <a:solidFill>
                  <a:srgbClr val="745875"/>
                </a:solidFill>
                <a:effectLst/>
                <a:latin typeface="Raleway" pitchFamily="2" charset="0"/>
              </a:rPr>
              <a:t>Zoothérapie</a:t>
            </a: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r>
              <a:rPr lang="fr-FR" sz="1000" b="1" i="0" u="none" strike="noStrike" dirty="0">
                <a:solidFill>
                  <a:schemeClr val="bg2">
                    <a:lumMod val="25000"/>
                  </a:schemeClr>
                </a:solidFill>
                <a:effectLst/>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Nombre de participant : </a:t>
            </a:r>
            <a:r>
              <a:rPr lang="fr-FR" sz="1200" b="1" i="0" u="none" strike="noStrike" dirty="0">
                <a:solidFill>
                  <a:srgbClr val="999999"/>
                </a:solidFill>
                <a:effectLst/>
                <a:latin typeface="EB Garamond" panose="00000500000000000000" pitchFamily="2" charset="0"/>
              </a:rPr>
              <a:t>1 à 5 personnes</a:t>
            </a:r>
            <a:br>
              <a:rPr lang="fr-FR" sz="1200" b="1" i="0" u="none" strike="noStrike" dirty="0">
                <a:solidFill>
                  <a:schemeClr val="bg2">
                    <a:lumMod val="25000"/>
                  </a:schemeClr>
                </a:solidFill>
                <a:effectLst/>
                <a:latin typeface="EB Garamond" panose="00000500000000000000" pitchFamily="2" charset="0"/>
              </a:rPr>
            </a:br>
            <a:r>
              <a:rPr lang="fr-FR" sz="1200" b="1" i="0" u="none" strike="noStrike" dirty="0">
                <a:solidFill>
                  <a:schemeClr val="bg2">
                    <a:lumMod val="25000"/>
                  </a:schemeClr>
                </a:solidFill>
                <a:effectLst/>
                <a:latin typeface="EB Garamond" panose="00000500000000000000" pitchFamily="2" charset="0"/>
              </a:rPr>
              <a:t>	</a:t>
            </a:r>
          </a:p>
          <a:p>
            <a:pPr rtl="0">
              <a:spcBef>
                <a:spcPts val="0"/>
              </a:spcBef>
              <a:spcAft>
                <a:spcPts val="0"/>
              </a:spcAft>
            </a:pPr>
            <a:r>
              <a:rPr lang="fr-FR" sz="1200" b="1" dirty="0">
                <a:solidFill>
                  <a:schemeClr val="bg2">
                    <a:lumMod val="25000"/>
                  </a:schemeClr>
                </a:solidFill>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Durée de l’intervention : </a:t>
            </a:r>
            <a:r>
              <a:rPr lang="fr-FR" sz="1200" b="1" i="0" u="none" strike="noStrike" dirty="0">
                <a:solidFill>
                  <a:srgbClr val="999999"/>
                </a:solidFill>
                <a:effectLst/>
                <a:latin typeface="EB Garamond" panose="00000500000000000000" pitchFamily="2" charset="0"/>
              </a:rPr>
              <a:t>1 heure</a:t>
            </a:r>
            <a:endParaRPr lang="fr-FR" sz="1200" b="0" dirty="0">
              <a:effectLst/>
            </a:endParaRPr>
          </a:p>
          <a:p>
            <a:pPr marR="101689" algn="just" rtl="0">
              <a:spcBef>
                <a:spcPts val="0"/>
              </a:spcBef>
              <a:spcAft>
                <a:spcPts val="0"/>
              </a:spcAft>
            </a:pPr>
            <a:br>
              <a:rPr lang="fr-FR" sz="1200" b="0" dirty="0">
                <a:solidFill>
                  <a:schemeClr val="bg2">
                    <a:lumMod val="25000"/>
                  </a:schemeClr>
                </a:solidFill>
                <a:effectLst/>
              </a:rPr>
            </a:br>
            <a:r>
              <a:rPr lang="fr-FR" sz="1200" b="0" dirty="0">
                <a:solidFill>
                  <a:schemeClr val="bg2">
                    <a:lumMod val="25000"/>
                  </a:schemeClr>
                </a:solidFill>
                <a:effectLst/>
              </a:rPr>
              <a:t>	</a:t>
            </a: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Nous nous adaptons  aux lieux, aux matériels mis à 	disposition. 	Nous apportons  tous les éléments 	nécessaires pour assurer le bon 	déroulement des activités et 	la sécurité des animaux et des 	personnes présentes. Séance 	possible dans nos locaux.</a:t>
            </a:r>
            <a:endParaRPr lang="fr-FR" sz="1200" b="0" dirty="0">
              <a:solidFill>
                <a:schemeClr val="bg2">
                  <a:lumMod val="25000"/>
                </a:schemeClr>
              </a:solidFill>
              <a:effectLst/>
              <a:latin typeface="EB Garamond" panose="00000500000000000000" pitchFamily="2" charset="0"/>
              <a:ea typeface="EB Garamond" panose="00000500000000000000" pitchFamily="2" charset="0"/>
            </a:endParaRPr>
          </a:p>
          <a:p>
            <a:endParaRPr lang="fr-FR" sz="800" dirty="0">
              <a:solidFill>
                <a:schemeClr val="bg2">
                  <a:lumMod val="25000"/>
                </a:schemeClr>
              </a:solidFill>
              <a:latin typeface="EB Garamond" panose="00000500000000000000" pitchFamily="2" charset="0"/>
            </a:endParaRPr>
          </a:p>
          <a:p>
            <a:pPr marR="101689" algn="just" rtl="0">
              <a:spcBef>
                <a:spcPts val="0"/>
              </a:spcBef>
              <a:spcAft>
                <a:spcPts val="0"/>
              </a:spcAft>
            </a:pPr>
            <a:r>
              <a:rPr lang="fr-FR" sz="1200" b="1" i="0" u="none" strike="noStrike" dirty="0">
                <a:solidFill>
                  <a:schemeClr val="bg2">
                    <a:lumMod val="25000"/>
                  </a:schemeClr>
                </a:solidFill>
                <a:effectLst/>
                <a:latin typeface="EB Garamond" panose="00000500000000000000" pitchFamily="2" charset="0"/>
              </a:rPr>
              <a:t>	Équipe animale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2 à 7 animaux</a:t>
            </a:r>
            <a:endParaRPr lang="fr-FR" sz="1200" b="0" dirty="0">
              <a:effectLst/>
            </a:endParaRPr>
          </a:p>
        </p:txBody>
      </p:sp>
      <p:sp>
        <p:nvSpPr>
          <p:cNvPr id="9" name="ZoneTexte 8">
            <a:extLst>
              <a:ext uri="{FF2B5EF4-FFF2-40B4-BE49-F238E27FC236}">
                <a16:creationId xmlns:a16="http://schemas.microsoft.com/office/drawing/2014/main" id="{453E07FA-F84A-AD1C-F4DC-FF190AB0CA1B}"/>
              </a:ext>
            </a:extLst>
          </p:cNvPr>
          <p:cNvSpPr txBox="1"/>
          <p:nvPr/>
        </p:nvSpPr>
        <p:spPr>
          <a:xfrm>
            <a:off x="457200" y="3965510"/>
            <a:ext cx="3199915" cy="369332"/>
          </a:xfrm>
          <a:prstGeom prst="rect">
            <a:avLst/>
          </a:prstGeom>
          <a:noFill/>
        </p:spPr>
        <p:txBody>
          <a:bodyPr wrap="none" rtlCol="0">
            <a:spAutoFit/>
          </a:bodyPr>
          <a:lstStyle/>
          <a:p>
            <a:r>
              <a:rPr lang="fr-FR" dirty="0"/>
              <a:t>                                                         </a:t>
            </a:r>
          </a:p>
        </p:txBody>
      </p:sp>
      <p:pic>
        <p:nvPicPr>
          <p:cNvPr id="13" name="Graphique 12" descr="Homme">
            <a:extLst>
              <a:ext uri="{FF2B5EF4-FFF2-40B4-BE49-F238E27FC236}">
                <a16:creationId xmlns:a16="http://schemas.microsoft.com/office/drawing/2014/main" id="{E3A4A348-2252-9C9B-BF44-20230D5397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603" y="870461"/>
            <a:ext cx="200607" cy="200607"/>
          </a:xfrm>
          <a:prstGeom prst="rect">
            <a:avLst/>
          </a:prstGeom>
        </p:spPr>
      </p:pic>
      <p:pic>
        <p:nvPicPr>
          <p:cNvPr id="15" name="Graphique 14" descr="Horloge">
            <a:extLst>
              <a:ext uri="{FF2B5EF4-FFF2-40B4-BE49-F238E27FC236}">
                <a16:creationId xmlns:a16="http://schemas.microsoft.com/office/drawing/2014/main" id="{B1422260-B959-9F95-BB67-2F8C0A5A43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603" y="1225986"/>
            <a:ext cx="209939" cy="209939"/>
          </a:xfrm>
          <a:prstGeom prst="rect">
            <a:avLst/>
          </a:prstGeom>
        </p:spPr>
      </p:pic>
      <p:sp>
        <p:nvSpPr>
          <p:cNvPr id="18" name="ZoneTexte 17">
            <a:extLst>
              <a:ext uri="{FF2B5EF4-FFF2-40B4-BE49-F238E27FC236}">
                <a16:creationId xmlns:a16="http://schemas.microsoft.com/office/drawing/2014/main" id="{986B1366-3BB5-6792-B6BB-91208957113B}"/>
              </a:ext>
            </a:extLst>
          </p:cNvPr>
          <p:cNvSpPr txBox="1"/>
          <p:nvPr/>
        </p:nvSpPr>
        <p:spPr>
          <a:xfrm>
            <a:off x="157067" y="4283601"/>
            <a:ext cx="4275755" cy="2000548"/>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Pour qui ? </a:t>
            </a:r>
          </a:p>
          <a:p>
            <a:pPr marL="285750" indent="-285750" algn="just" rtl="0">
              <a:spcBef>
                <a:spcPts val="0"/>
              </a:spcBef>
              <a:spcAft>
                <a:spcPts val="0"/>
              </a:spcAft>
              <a:buFont typeface="Arial" panose="020B0604020202020204" pitchFamily="34" charset="0"/>
              <a:buChar char="•"/>
              <a:tabLst>
                <a:tab pos="360000" algn="l"/>
              </a:tabLst>
            </a:pPr>
            <a:endParaRPr lang="fr-FR" sz="800" b="1" i="0" u="none" strike="noStrike" dirty="0">
              <a:solidFill>
                <a:schemeClr val="bg2">
                  <a:lumMod val="25000"/>
                </a:schemeClr>
              </a:solidFill>
              <a:effectLst/>
              <a:latin typeface="Raleway" pitchFamily="2" charset="0"/>
            </a:endParaRPr>
          </a:p>
          <a:p>
            <a:pPr marL="171450" indent="-171450" algn="just" rtl="0" fontAlgn="base">
              <a:spcBef>
                <a:spcPts val="0"/>
              </a:spcBef>
              <a:spcAft>
                <a:spcPts val="0"/>
              </a:spcAft>
              <a:buFont typeface="Arial" panose="020B0604020202020204" pitchFamily="34" charset="0"/>
              <a:buChar char="•"/>
              <a:tabLst>
                <a:tab pos="360000" algn="l"/>
              </a:tabLst>
            </a:pPr>
            <a:r>
              <a:rPr lang="fr-FR" sz="1200" dirty="0">
                <a:solidFill>
                  <a:schemeClr val="bg2">
                    <a:lumMod val="25000"/>
                  </a:schemeClr>
                </a:solidFill>
                <a:latin typeface="EB Garamond" panose="00000500000000000000" pitchFamily="2" charset="0"/>
                <a:ea typeface="EB Garamond" panose="00000500000000000000" pitchFamily="2" charset="0"/>
              </a:rPr>
              <a:t>Enfants, adolescents, adultes fragilisés </a:t>
            </a: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par la vie, l’âge, le handicap, la maladie</a:t>
            </a:r>
            <a:r>
              <a:rPr lang="fr-FR" sz="1200" dirty="0">
                <a:solidFill>
                  <a:schemeClr val="bg2">
                    <a:lumMod val="25000"/>
                  </a:schemeClr>
                </a:solidFill>
                <a:latin typeface="EB Garamond" panose="00000500000000000000" pitchFamily="2" charset="0"/>
                <a:ea typeface="EB Garamond" panose="00000500000000000000" pitchFamily="2" charset="0"/>
              </a:rPr>
              <a:t>.</a:t>
            </a:r>
            <a:endPar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algn="just" rtl="0" fontAlgn="base">
              <a:spcBef>
                <a:spcPts val="0"/>
              </a:spcBef>
              <a:spcAft>
                <a:spcPts val="0"/>
              </a:spcAft>
              <a:tabLst>
                <a:tab pos="360000" algn="l"/>
              </a:tabLst>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algn="just" rtl="0" fontAlgn="base">
              <a:spcBef>
                <a:spcPts val="0"/>
              </a:spcBef>
              <a:spcAft>
                <a:spcPts val="0"/>
              </a:spcAft>
              <a:buFont typeface="Arial" panose="020B0604020202020204" pitchFamily="34" charset="0"/>
              <a:buChar char="•"/>
              <a:tabLst>
                <a:tab pos="360000" algn="l"/>
              </a:tabLst>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Intervention dans  les  établissements dédiés à l’enfance, aux personnes âgées, aux personnes en situation de handicap physique ou psychique, les centres de réinsertion, les centres de détentions , les foyers, les associations.</a:t>
            </a:r>
          </a:p>
          <a:p>
            <a:pPr algn="just" rtl="0" fontAlgn="base">
              <a:spcBef>
                <a:spcPts val="0"/>
              </a:spcBef>
              <a:spcAft>
                <a:spcPts val="0"/>
              </a:spcAft>
              <a:tabLst>
                <a:tab pos="360000" algn="l"/>
              </a:tabLst>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algn="just" rtl="0" fontAlgn="base">
              <a:spcBef>
                <a:spcPts val="0"/>
              </a:spcBef>
              <a:spcAft>
                <a:spcPts val="0"/>
              </a:spcAft>
              <a:buFont typeface="Arial" panose="020B0604020202020204" pitchFamily="34" charset="0"/>
              <a:buChar char="•"/>
              <a:tabLst>
                <a:tab pos="360000" algn="l"/>
              </a:tabLst>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Les particuliers  (séance à domicile ou dans nos locaux).</a:t>
            </a:r>
          </a:p>
        </p:txBody>
      </p:sp>
      <p:sp>
        <p:nvSpPr>
          <p:cNvPr id="19" name="ZoneTexte 18">
            <a:extLst>
              <a:ext uri="{FF2B5EF4-FFF2-40B4-BE49-F238E27FC236}">
                <a16:creationId xmlns:a16="http://schemas.microsoft.com/office/drawing/2014/main" id="{0A564119-3B28-A10A-FAC2-69327F3FCA18}"/>
              </a:ext>
            </a:extLst>
          </p:cNvPr>
          <p:cNvSpPr txBox="1"/>
          <p:nvPr/>
        </p:nvSpPr>
        <p:spPr>
          <a:xfrm>
            <a:off x="4746947" y="208577"/>
            <a:ext cx="4348065" cy="3031599"/>
          </a:xfrm>
          <a:prstGeom prst="rect">
            <a:avLst/>
          </a:prstGeom>
          <a:noFill/>
        </p:spPr>
        <p:txBody>
          <a:bodyPr wrap="square" rtlCol="0">
            <a:spAutoFit/>
          </a:bodyPr>
          <a:lstStyle/>
          <a:p>
            <a:pPr algn="ctr" rtl="0">
              <a:spcBef>
                <a:spcPts val="0"/>
              </a:spcBef>
              <a:spcAft>
                <a:spcPts val="0"/>
              </a:spcAft>
            </a:pPr>
            <a:endParaRPr lang="fr-FR" sz="1100" b="1" i="0" u="none" strike="noStrike" dirty="0">
              <a:solidFill>
                <a:srgbClr val="674EA7"/>
              </a:solidFill>
              <a:effectLst/>
              <a:latin typeface="Raleway" pitchFamily="2" charset="0"/>
            </a:endParaRPr>
          </a:p>
          <a:p>
            <a:pPr algn="ctr" rtl="0">
              <a:spcBef>
                <a:spcPts val="0"/>
              </a:spcBef>
              <a:spcAft>
                <a:spcPts val="0"/>
              </a:spcAft>
            </a:pPr>
            <a:r>
              <a:rPr lang="fr-FR" sz="1600" b="1" i="0" u="none" strike="noStrike" dirty="0">
                <a:solidFill>
                  <a:srgbClr val="745875"/>
                </a:solidFill>
                <a:effectLst/>
                <a:latin typeface="Raleway" pitchFamily="2" charset="0"/>
              </a:rPr>
              <a:t>Quels sont les objectifs ? </a:t>
            </a:r>
          </a:p>
          <a:p>
            <a:pPr marL="171450" indent="-171450" rtl="0" fontAlgn="base">
              <a:spcBef>
                <a:spcPts val="0"/>
              </a:spcBef>
              <a:spcAft>
                <a:spcPts val="0"/>
              </a:spcAft>
              <a:buFont typeface="Arial" panose="020B0604020202020204" pitchFamily="34" charset="0"/>
              <a:buChar char="•"/>
            </a:pPr>
            <a:endParaRPr lang="fr-FR" sz="800" b="1" dirty="0">
              <a:solidFill>
                <a:srgbClr val="434343"/>
              </a:solidFill>
              <a:latin typeface="Raleway"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Améliorer la confiance et l’estime de soi.</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Remettre en route la réussite et l’apprentissage.</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Poser des règles, des limites.</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S’apaiser, réguler son comportement.</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Développer la communication, s’ouvrir aux autres?</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Développer l’empathie.</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Travailler la posture, la gestuelle.</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Travailler la motricité fine et globale.</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Travailler la mémoire, les souvenirs.</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Apprendre à gérer les émotions.</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Améliorer la cohésion de groupe et les interactions.</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Un moment de bien-être, de détente et de relaxation.</a:t>
            </a: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Apporter du plaisir, de la tendresse et de la joie.</a:t>
            </a:r>
          </a:p>
        </p:txBody>
      </p:sp>
      <p:sp>
        <p:nvSpPr>
          <p:cNvPr id="20" name="Rectangle : coins arrondis 19">
            <a:extLst>
              <a:ext uri="{FF2B5EF4-FFF2-40B4-BE49-F238E27FC236}">
                <a16:creationId xmlns:a16="http://schemas.microsoft.com/office/drawing/2014/main" id="{66E83A04-F78C-6CA8-5CA3-EC29CF6ABA34}"/>
              </a:ext>
            </a:extLst>
          </p:cNvPr>
          <p:cNvSpPr/>
          <p:nvPr/>
        </p:nvSpPr>
        <p:spPr>
          <a:xfrm>
            <a:off x="157069" y="3069307"/>
            <a:ext cx="4275754" cy="938887"/>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i="0" u="none" strike="noStrike" dirty="0">
                <a:solidFill>
                  <a:schemeClr val="bg2">
                    <a:lumMod val="25000"/>
                  </a:schemeClr>
                </a:solidFill>
                <a:effectLst/>
                <a:latin typeface="EB Garamond" panose="00000500000000000000" pitchFamily="2" charset="0"/>
              </a:rPr>
              <a:t>Un bilan </a:t>
            </a:r>
            <a:r>
              <a:rPr lang="fr-FR" sz="1200" b="0" i="0" u="none" strike="noStrike" dirty="0">
                <a:solidFill>
                  <a:schemeClr val="bg2">
                    <a:lumMod val="25000"/>
                  </a:schemeClr>
                </a:solidFill>
                <a:effectLst/>
                <a:latin typeface="EB Garamond" panose="00000500000000000000" pitchFamily="2" charset="0"/>
              </a:rPr>
              <a:t>est réalisé avant la première séance, afin de définir ensemble les objectifs recherchés. Il est recommandé de s'engager sur un programme de plusieurs séances afin d'obtenir des résultats probants. </a:t>
            </a:r>
            <a:endParaRPr lang="fr-FR" sz="1200" b="1" dirty="0">
              <a:solidFill>
                <a:schemeClr val="bg2">
                  <a:lumMod val="25000"/>
                </a:schemeClr>
              </a:solidFill>
            </a:endParaRPr>
          </a:p>
        </p:txBody>
      </p:sp>
      <p:cxnSp>
        <p:nvCxnSpPr>
          <p:cNvPr id="24" name="Connecteur droit 23">
            <a:extLst>
              <a:ext uri="{FF2B5EF4-FFF2-40B4-BE49-F238E27FC236}">
                <a16:creationId xmlns:a16="http://schemas.microsoft.com/office/drawing/2014/main" id="{6F4A3977-DDC7-2C08-E4E1-9DD50F44040D}"/>
              </a:ext>
            </a:extLst>
          </p:cNvPr>
          <p:cNvCxnSpPr/>
          <p:nvPr/>
        </p:nvCxnSpPr>
        <p:spPr>
          <a:xfrm>
            <a:off x="4589495" y="870461"/>
            <a:ext cx="0" cy="498254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AD1BB216-966E-6ADC-E67B-6D8D1CB6ED04}"/>
              </a:ext>
            </a:extLst>
          </p:cNvPr>
          <p:cNvSpPr/>
          <p:nvPr/>
        </p:nvSpPr>
        <p:spPr>
          <a:xfrm>
            <a:off x="4770375" y="3391295"/>
            <a:ext cx="4192746" cy="2283609"/>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Suivi et évaluation</a:t>
            </a:r>
            <a:r>
              <a:rPr lang="fr-FR" sz="1200" b="1" dirty="0">
                <a:solidFill>
                  <a:schemeClr val="bg2">
                    <a:lumMod val="25000"/>
                  </a:schemeClr>
                </a:solidFill>
                <a:latin typeface="EB Garamond" panose="00000500000000000000" pitchFamily="2" charset="0"/>
                <a:ea typeface="EB Garamond" panose="00000500000000000000" pitchFamily="2" charset="0"/>
              </a:rPr>
              <a:t> : </a:t>
            </a:r>
          </a:p>
          <a:p>
            <a:pPr algn="ctr"/>
            <a:r>
              <a:rPr lang="fr-FR" sz="1200" b="1" dirty="0">
                <a:solidFill>
                  <a:schemeClr val="bg2">
                    <a:lumMod val="25000"/>
                  </a:schemeClr>
                </a:solidFill>
                <a:latin typeface="EB Garamond" panose="00000500000000000000" pitchFamily="2" charset="0"/>
                <a:ea typeface="EB Garamond" panose="00000500000000000000" pitchFamily="2" charset="0"/>
              </a:rPr>
              <a:t>Un suivi est effectué après chaque séance, </a:t>
            </a:r>
            <a:r>
              <a:rPr lang="fr-FR" sz="1200" dirty="0">
                <a:solidFill>
                  <a:schemeClr val="bg2">
                    <a:lumMod val="25000"/>
                  </a:schemeClr>
                </a:solidFill>
                <a:latin typeface="EB Garamond" panose="00000500000000000000" pitchFamily="2" charset="0"/>
                <a:ea typeface="EB Garamond" panose="00000500000000000000" pitchFamily="2" charset="0"/>
              </a:rPr>
              <a:t>un bilan sera réalisé régulièrement et en fin de programme.</a:t>
            </a:r>
          </a:p>
          <a:p>
            <a:pPr algn="ctr"/>
            <a:endParaRPr lang="fr-FR" sz="800" b="1" dirty="0">
              <a:solidFill>
                <a:schemeClr val="bg2">
                  <a:lumMod val="25000"/>
                </a:schemeClr>
              </a:solidFill>
              <a:latin typeface="EB Garamond" panose="00000500000000000000" pitchFamily="2" charset="0"/>
              <a:ea typeface="EB Garamond" panose="00000500000000000000" pitchFamily="2" charset="0"/>
            </a:endParaRPr>
          </a:p>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Informations</a:t>
            </a:r>
            <a:r>
              <a:rPr lang="fr-FR" sz="1200" b="1" dirty="0">
                <a:solidFill>
                  <a:schemeClr val="bg2">
                    <a:lumMod val="25000"/>
                  </a:schemeClr>
                </a:solidFill>
                <a:latin typeface="EB Garamond" panose="00000500000000000000" pitchFamily="2" charset="0"/>
                <a:ea typeface="EB Garamond" panose="00000500000000000000" pitchFamily="2" charset="0"/>
              </a:rPr>
              <a:t> :</a:t>
            </a:r>
          </a:p>
          <a:p>
            <a:pPr marR="101689" algn="ctr" rtl="0">
              <a:spcBef>
                <a:spcPts val="0"/>
              </a:spcBef>
              <a:spcAft>
                <a:spcPts val="0"/>
              </a:spcAft>
            </a:pPr>
            <a:r>
              <a:rPr lang="fr-FR" sz="1200" i="0" u="none" strike="noStrike" dirty="0">
                <a:solidFill>
                  <a:schemeClr val="bg2">
                    <a:lumMod val="25000"/>
                  </a:schemeClr>
                </a:solidFill>
                <a:effectLst/>
                <a:latin typeface="EB Garamond" panose="00000500000000000000" pitchFamily="2" charset="0"/>
                <a:ea typeface="EB Garamond" panose="00000500000000000000" pitchFamily="2" charset="0"/>
              </a:rPr>
              <a:t>L’équipe animale et les activités sont sélectionnées en fonction des pathologies et des bienfaits recherchés et définis lors du bilan initial. </a:t>
            </a:r>
            <a:endParaRPr lang="fr-FR" sz="1200" dirty="0">
              <a:solidFill>
                <a:schemeClr val="bg2">
                  <a:lumMod val="25000"/>
                </a:schemeClr>
              </a:solidFill>
              <a:effectLst/>
              <a:latin typeface="EB Garamond" panose="00000500000000000000" pitchFamily="2" charset="0"/>
              <a:ea typeface="EB Garamond" panose="00000500000000000000" pitchFamily="2" charset="0"/>
            </a:endParaRPr>
          </a:p>
          <a:p>
            <a:pPr marR="101689" algn="ctr" rtl="0">
              <a:spcBef>
                <a:spcPts val="0"/>
              </a:spcBef>
              <a:spcAft>
                <a:spcPts val="0"/>
              </a:spcAft>
            </a:pPr>
            <a:br>
              <a:rPr lang="fr-FR" sz="1200" dirty="0">
                <a:solidFill>
                  <a:schemeClr val="bg2">
                    <a:lumMod val="25000"/>
                  </a:schemeClr>
                </a:solidFill>
                <a:latin typeface="EB Garamond" panose="00000500000000000000" pitchFamily="2" charset="0"/>
                <a:ea typeface="EB Garamond" panose="00000500000000000000" pitchFamily="2" charset="0"/>
              </a:rPr>
            </a:br>
            <a:r>
              <a:rPr lang="fr-FR" sz="1200" b="1" i="1" u="none" strike="noStrike" dirty="0">
                <a:solidFill>
                  <a:schemeClr val="bg2">
                    <a:lumMod val="25000"/>
                  </a:schemeClr>
                </a:solidFill>
                <a:effectLst/>
                <a:latin typeface="EB Garamond" panose="00000500000000000000" pitchFamily="2" charset="0"/>
                <a:ea typeface="EB Garamond" panose="00000500000000000000" pitchFamily="2" charset="0"/>
              </a:rPr>
              <a:t>La durée de l’intervention est modulable en fonction de votre demande. Un devis sera établi.</a:t>
            </a:r>
            <a:endParaRPr lang="fr-FR" sz="1200" i="1" dirty="0">
              <a:solidFill>
                <a:schemeClr val="bg2">
                  <a:lumMod val="25000"/>
                </a:schemeClr>
              </a:solidFill>
              <a:latin typeface="EB Garamond" panose="00000500000000000000" pitchFamily="2" charset="0"/>
              <a:ea typeface="EB Garamond" panose="00000500000000000000" pitchFamily="2" charset="0"/>
            </a:endParaRPr>
          </a:p>
        </p:txBody>
      </p:sp>
      <p:sp>
        <p:nvSpPr>
          <p:cNvPr id="37" name="ZoneTexte 36">
            <a:extLst>
              <a:ext uri="{FF2B5EF4-FFF2-40B4-BE49-F238E27FC236}">
                <a16:creationId xmlns:a16="http://schemas.microsoft.com/office/drawing/2014/main" id="{C12D2A59-65AA-5ED4-AED3-14DBC00167DA}"/>
              </a:ext>
            </a:extLst>
          </p:cNvPr>
          <p:cNvSpPr txBox="1"/>
          <p:nvPr/>
        </p:nvSpPr>
        <p:spPr>
          <a:xfrm>
            <a:off x="4589495" y="5818262"/>
            <a:ext cx="4554506" cy="338554"/>
          </a:xfrm>
          <a:prstGeom prst="rect">
            <a:avLst/>
          </a:prstGeom>
          <a:noFill/>
        </p:spPr>
        <p:txBody>
          <a:bodyPr wrap="square">
            <a:spAutoFit/>
          </a:bodyPr>
          <a:lstStyle/>
          <a:p>
            <a:pPr algn="ctr"/>
            <a:r>
              <a:rPr lang="fr-FR" sz="1600" b="1" dirty="0">
                <a:solidFill>
                  <a:srgbClr val="745875"/>
                </a:solidFill>
                <a:latin typeface="Raleway" pitchFamily="2" charset="0"/>
              </a:rPr>
              <a:t>Tous nos tarifs en page 12 du catalogue</a:t>
            </a:r>
          </a:p>
        </p:txBody>
      </p:sp>
      <p:pic>
        <p:nvPicPr>
          <p:cNvPr id="3" name="Graphique 2" descr="Empreintes de pattes">
            <a:extLst>
              <a:ext uri="{FF2B5EF4-FFF2-40B4-BE49-F238E27FC236}">
                <a16:creationId xmlns:a16="http://schemas.microsoft.com/office/drawing/2014/main" id="{F13D2AAC-EB32-6336-F552-B3198C3CB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2622" y="2543864"/>
            <a:ext cx="340567" cy="340567"/>
          </a:xfrm>
          <a:prstGeom prst="rect">
            <a:avLst/>
          </a:prstGeom>
        </p:spPr>
      </p:pic>
      <p:pic>
        <p:nvPicPr>
          <p:cNvPr id="2" name="Image 1">
            <a:extLst>
              <a:ext uri="{FF2B5EF4-FFF2-40B4-BE49-F238E27FC236}">
                <a16:creationId xmlns:a16="http://schemas.microsoft.com/office/drawing/2014/main" id="{62C66338-05D2-5932-304F-EFD596A725FB}"/>
              </a:ext>
            </a:extLst>
          </p:cNvPr>
          <p:cNvPicPr>
            <a:picLocks noChangeAspect="1"/>
          </p:cNvPicPr>
          <p:nvPr/>
        </p:nvPicPr>
        <p:blipFill>
          <a:blip r:embed="rId9"/>
          <a:stretch>
            <a:fillRect/>
          </a:stretch>
        </p:blipFill>
        <p:spPr>
          <a:xfrm>
            <a:off x="8418057" y="6225693"/>
            <a:ext cx="676955" cy="566993"/>
          </a:xfrm>
          <a:prstGeom prst="rect">
            <a:avLst/>
          </a:prstGeom>
        </p:spPr>
      </p:pic>
    </p:spTree>
    <p:extLst>
      <p:ext uri="{BB962C8B-B14F-4D97-AF65-F5344CB8AC3E}">
        <p14:creationId xmlns:p14="http://schemas.microsoft.com/office/powerpoint/2010/main" val="348189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25665B4-090B-C55D-A0EF-A08911488BA7}"/>
              </a:ext>
            </a:extLst>
          </p:cNvPr>
          <p:cNvSpPr txBox="1"/>
          <p:nvPr/>
        </p:nvSpPr>
        <p:spPr>
          <a:xfrm>
            <a:off x="88646" y="179858"/>
            <a:ext cx="4408707" cy="3323987"/>
          </a:xfrm>
          <a:prstGeom prst="rect">
            <a:avLst/>
          </a:prstGeom>
          <a:noFill/>
        </p:spPr>
        <p:txBody>
          <a:bodyPr wrap="square" rtlCol="0">
            <a:spAutoFit/>
          </a:bodyPr>
          <a:lstStyle/>
          <a:p>
            <a:pPr algn="ctr" rtl="0">
              <a:spcBef>
                <a:spcPts val="0"/>
              </a:spcBef>
              <a:spcAft>
                <a:spcPts val="0"/>
              </a:spcAft>
            </a:pPr>
            <a:r>
              <a:rPr lang="fr-FR" sz="2400" b="1" i="0" u="none" strike="noStrike" dirty="0">
                <a:solidFill>
                  <a:srgbClr val="745875"/>
                </a:solidFill>
                <a:effectLst/>
                <a:latin typeface="Raleway" pitchFamily="2" charset="0"/>
              </a:rPr>
              <a:t>Zoo’ Eveil</a:t>
            </a:r>
          </a:p>
          <a:p>
            <a:pPr algn="ctr" rtl="0">
              <a:spcBef>
                <a:spcPts val="0"/>
              </a:spcBef>
              <a:spcAft>
                <a:spcPts val="0"/>
              </a:spcAft>
            </a:pPr>
            <a:r>
              <a:rPr lang="fr-FR" sz="2400" b="1" dirty="0">
                <a:solidFill>
                  <a:srgbClr val="745875"/>
                </a:solidFill>
                <a:latin typeface="Raleway" pitchFamily="2" charset="0"/>
              </a:rPr>
              <a:t>Animation d’éveil </a:t>
            </a:r>
            <a:r>
              <a:rPr lang="fr-FR" sz="2400" b="1" i="0" u="none" strike="noStrike" dirty="0">
                <a:solidFill>
                  <a:srgbClr val="745875"/>
                </a:solidFill>
                <a:effectLst/>
                <a:latin typeface="Raleway" pitchFamily="2" charset="0"/>
              </a:rPr>
              <a:t>par</a:t>
            </a:r>
          </a:p>
          <a:p>
            <a:pPr algn="ctr" rtl="0">
              <a:spcBef>
                <a:spcPts val="0"/>
              </a:spcBef>
              <a:spcAft>
                <a:spcPts val="0"/>
              </a:spcAft>
            </a:pPr>
            <a:r>
              <a:rPr lang="fr-FR" sz="2400" b="1" i="0" u="none" strike="noStrike" dirty="0">
                <a:solidFill>
                  <a:srgbClr val="745875"/>
                </a:solidFill>
                <a:effectLst/>
                <a:latin typeface="Raleway" pitchFamily="2" charset="0"/>
              </a:rPr>
              <a:t>l’animal</a:t>
            </a: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r>
              <a:rPr lang="fr-FR" sz="1000" b="1" i="0" u="none" strike="noStrike" dirty="0">
                <a:solidFill>
                  <a:srgbClr val="434343"/>
                </a:solidFill>
                <a:effectLst/>
                <a:latin typeface="EB Garamond" panose="00000500000000000000" pitchFamily="2" charset="0"/>
              </a:rPr>
              <a:t>	</a:t>
            </a:r>
            <a:r>
              <a:rPr lang="fr-FR" sz="1200" b="1" i="0" u="none" strike="noStrike" dirty="0">
                <a:solidFill>
                  <a:srgbClr val="434343"/>
                </a:solidFill>
                <a:effectLst/>
                <a:latin typeface="EB Garamond" panose="00000500000000000000" pitchFamily="2" charset="0"/>
              </a:rPr>
              <a:t>Nombre de participant : </a:t>
            </a:r>
            <a:r>
              <a:rPr lang="fr-FR" sz="1200" b="1" i="0" u="none" strike="noStrike" dirty="0">
                <a:solidFill>
                  <a:srgbClr val="999999"/>
                </a:solidFill>
                <a:effectLst/>
                <a:latin typeface="EB Garamond" panose="00000500000000000000" pitchFamily="2" charset="0"/>
              </a:rPr>
              <a:t>jusqu’ à 12 enfants</a:t>
            </a:r>
            <a:br>
              <a:rPr lang="fr-FR" sz="1200" b="1" i="0" u="none" strike="noStrike" dirty="0">
                <a:solidFill>
                  <a:srgbClr val="434343"/>
                </a:solidFill>
                <a:effectLst/>
                <a:latin typeface="EB Garamond" panose="00000500000000000000" pitchFamily="2" charset="0"/>
              </a:rPr>
            </a:br>
            <a:r>
              <a:rPr lang="fr-FR" sz="1200" b="1" i="0" u="none" strike="noStrike" dirty="0">
                <a:solidFill>
                  <a:srgbClr val="434343"/>
                </a:solidFill>
                <a:effectLst/>
                <a:latin typeface="EB Garamond" panose="00000500000000000000" pitchFamily="2" charset="0"/>
              </a:rPr>
              <a:t>	</a:t>
            </a:r>
          </a:p>
          <a:p>
            <a:pPr rtl="0">
              <a:spcBef>
                <a:spcPts val="0"/>
              </a:spcBef>
              <a:spcAft>
                <a:spcPts val="0"/>
              </a:spcAft>
            </a:pPr>
            <a:r>
              <a:rPr lang="fr-FR" sz="1200" b="1" dirty="0">
                <a:solidFill>
                  <a:srgbClr val="434343"/>
                </a:solidFill>
                <a:latin typeface="EB Garamond" panose="00000500000000000000" pitchFamily="2" charset="0"/>
              </a:rPr>
              <a:t>	</a:t>
            </a:r>
            <a:r>
              <a:rPr lang="fr-FR" sz="1200" b="1" i="0" u="none" strike="noStrike" dirty="0">
                <a:solidFill>
                  <a:srgbClr val="434343"/>
                </a:solidFill>
                <a:effectLst/>
                <a:latin typeface="EB Garamond" panose="00000500000000000000" pitchFamily="2" charset="0"/>
              </a:rPr>
              <a:t>Durée de l’intervention : </a:t>
            </a:r>
            <a:r>
              <a:rPr lang="fr-FR" sz="1200" b="1" i="0" u="none" strike="noStrike" dirty="0">
                <a:solidFill>
                  <a:srgbClr val="999999"/>
                </a:solidFill>
                <a:effectLst/>
                <a:latin typeface="EB Garamond" panose="00000500000000000000" pitchFamily="2" charset="0"/>
              </a:rPr>
              <a:t>1h</a:t>
            </a:r>
            <a:r>
              <a:rPr lang="fr-FR" sz="1200" b="1" dirty="0">
                <a:solidFill>
                  <a:srgbClr val="999999"/>
                </a:solidFill>
                <a:latin typeface="EB Garamond" panose="00000500000000000000" pitchFamily="2" charset="0"/>
              </a:rPr>
              <a:t>/1</a:t>
            </a:r>
            <a:r>
              <a:rPr lang="fr-FR" sz="1200" b="1" i="0" u="none" strike="noStrike" dirty="0">
                <a:solidFill>
                  <a:srgbClr val="999999"/>
                </a:solidFill>
                <a:effectLst/>
                <a:latin typeface="EB Garamond" panose="00000500000000000000" pitchFamily="2" charset="0"/>
              </a:rPr>
              <a:t>h30</a:t>
            </a:r>
            <a:endParaRPr lang="fr-FR" sz="1200" b="0" dirty="0">
              <a:effectLst/>
            </a:endParaRPr>
          </a:p>
          <a:p>
            <a:pPr marR="101689" algn="just" rtl="0">
              <a:spcBef>
                <a:spcPts val="0"/>
              </a:spcBef>
              <a:spcAft>
                <a:spcPts val="0"/>
              </a:spcAft>
            </a:pPr>
            <a:br>
              <a:rPr lang="fr-FR" sz="1200" b="0" dirty="0">
                <a:effectLst/>
              </a:rPr>
            </a:br>
            <a:r>
              <a:rPr lang="fr-FR" sz="1200" b="0" dirty="0">
                <a:effectLst/>
              </a:rPr>
              <a:t>	</a:t>
            </a:r>
            <a:r>
              <a:rPr lang="fr-FR" sz="1200" b="0" i="0" u="none" strike="noStrike" dirty="0">
                <a:solidFill>
                  <a:srgbClr val="434343"/>
                </a:solidFill>
                <a:effectLst/>
                <a:latin typeface="EB Garamond" panose="00000500000000000000" pitchFamily="2" charset="0"/>
                <a:ea typeface="EB Garamond" panose="00000500000000000000" pitchFamily="2" charset="0"/>
              </a:rPr>
              <a:t>Nous nous adaptons aux lieux, aux matériels mis à disposition. 	Nous apportons  tous les éléments nécessaires pour assurer le 	bon déroulement des activités et la sécurité des animaux et des 	personnes présentes.</a:t>
            </a:r>
            <a:endParaRPr lang="fr-FR" sz="1200" b="0" dirty="0">
              <a:effectLst/>
              <a:latin typeface="EB Garamond" panose="00000500000000000000" pitchFamily="2" charset="0"/>
              <a:ea typeface="EB Garamond" panose="00000500000000000000" pitchFamily="2" charset="0"/>
            </a:endParaRPr>
          </a:p>
          <a:p>
            <a:endParaRPr lang="fr-FR" sz="1200" dirty="0">
              <a:solidFill>
                <a:srgbClr val="434343"/>
              </a:solidFill>
              <a:latin typeface="EB Garamond" panose="00000500000000000000" pitchFamily="2" charset="0"/>
            </a:endParaRPr>
          </a:p>
          <a:p>
            <a:pPr marR="101689" algn="just" rtl="0">
              <a:spcBef>
                <a:spcPts val="0"/>
              </a:spcBef>
              <a:spcAft>
                <a:spcPts val="0"/>
              </a:spcAft>
            </a:pPr>
            <a:r>
              <a:rPr lang="fr-FR" sz="1200" b="1" i="0" u="none" strike="noStrike" dirty="0">
                <a:solidFill>
                  <a:srgbClr val="434343"/>
                </a:solidFill>
                <a:effectLst/>
                <a:latin typeface="EB Garamond" panose="00000500000000000000" pitchFamily="2" charset="0"/>
              </a:rPr>
              <a:t>	Équipe animale : </a:t>
            </a:r>
            <a:r>
              <a:rPr lang="fr-FR" sz="1200" b="1" i="0" u="none" strike="noStrike" dirty="0">
                <a:solidFill>
                  <a:srgbClr val="999999"/>
                </a:solidFill>
                <a:effectLst/>
                <a:latin typeface="EB Garamond" panose="00000500000000000000" pitchFamily="2" charset="0"/>
              </a:rPr>
              <a:t>de 4 à 7 animaux</a:t>
            </a:r>
            <a:endParaRPr lang="fr-FR" sz="1200" b="0" dirty="0">
              <a:effectLst/>
            </a:endParaRPr>
          </a:p>
        </p:txBody>
      </p:sp>
      <p:sp>
        <p:nvSpPr>
          <p:cNvPr id="9" name="ZoneTexte 8">
            <a:extLst>
              <a:ext uri="{FF2B5EF4-FFF2-40B4-BE49-F238E27FC236}">
                <a16:creationId xmlns:a16="http://schemas.microsoft.com/office/drawing/2014/main" id="{453E07FA-F84A-AD1C-F4DC-FF190AB0CA1B}"/>
              </a:ext>
            </a:extLst>
          </p:cNvPr>
          <p:cNvSpPr txBox="1"/>
          <p:nvPr/>
        </p:nvSpPr>
        <p:spPr>
          <a:xfrm>
            <a:off x="457200" y="3965510"/>
            <a:ext cx="3199915" cy="369332"/>
          </a:xfrm>
          <a:prstGeom prst="rect">
            <a:avLst/>
          </a:prstGeom>
          <a:noFill/>
        </p:spPr>
        <p:txBody>
          <a:bodyPr wrap="none" rtlCol="0">
            <a:spAutoFit/>
          </a:bodyPr>
          <a:lstStyle/>
          <a:p>
            <a:r>
              <a:rPr lang="fr-FR" dirty="0"/>
              <a:t>                                                         </a:t>
            </a:r>
          </a:p>
        </p:txBody>
      </p:sp>
      <p:pic>
        <p:nvPicPr>
          <p:cNvPr id="15" name="Graphique 14" descr="Horloge">
            <a:extLst>
              <a:ext uri="{FF2B5EF4-FFF2-40B4-BE49-F238E27FC236}">
                <a16:creationId xmlns:a16="http://schemas.microsoft.com/office/drawing/2014/main" id="{B1422260-B959-9F95-BB67-2F8C0A5A43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933" y="1942090"/>
            <a:ext cx="209939" cy="209939"/>
          </a:xfrm>
          <a:prstGeom prst="rect">
            <a:avLst/>
          </a:prstGeom>
        </p:spPr>
      </p:pic>
      <p:sp>
        <p:nvSpPr>
          <p:cNvPr id="18" name="ZoneTexte 17">
            <a:extLst>
              <a:ext uri="{FF2B5EF4-FFF2-40B4-BE49-F238E27FC236}">
                <a16:creationId xmlns:a16="http://schemas.microsoft.com/office/drawing/2014/main" id="{986B1366-3BB5-6792-B6BB-91208957113B}"/>
              </a:ext>
            </a:extLst>
          </p:cNvPr>
          <p:cNvSpPr txBox="1"/>
          <p:nvPr/>
        </p:nvSpPr>
        <p:spPr>
          <a:xfrm>
            <a:off x="88646" y="4851678"/>
            <a:ext cx="4408705" cy="1508105"/>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Pour qui ? </a:t>
            </a:r>
          </a:p>
          <a:p>
            <a:pPr algn="ctr" rtl="0">
              <a:spcBef>
                <a:spcPts val="0"/>
              </a:spcBef>
              <a:spcAft>
                <a:spcPts val="0"/>
              </a:spcAft>
            </a:pPr>
            <a:endParaRPr lang="fr-FR" sz="1600" b="1" i="0" u="none" strike="noStrike" dirty="0">
              <a:effectLst/>
              <a:latin typeface="Raleway" pitchFamily="2" charset="0"/>
            </a:endParaRPr>
          </a:p>
          <a:p>
            <a:pPr marL="171450" indent="-171450" rtl="0" fontAlgn="base">
              <a:spcBef>
                <a:spcPts val="0"/>
              </a:spcBef>
              <a:spcAft>
                <a:spcPts val="0"/>
              </a:spcAft>
              <a:buFont typeface="Arial" panose="020B0604020202020204" pitchFamily="34" charset="0"/>
              <a:buChar char="•"/>
            </a:pPr>
            <a:r>
              <a:rPr lang="fr-FR" sz="1200" dirty="0">
                <a:latin typeface="EB Garamond" panose="00000500000000000000" pitchFamily="2" charset="0"/>
                <a:ea typeface="EB Garamond" panose="00000500000000000000" pitchFamily="2" charset="0"/>
              </a:rPr>
              <a:t>Tous les enfants jusqu’à 8 ans.</a:t>
            </a:r>
            <a:endParaRPr lang="fr-FR" sz="1200" b="0" i="0" u="none" strike="noStrike" dirty="0">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effectLst/>
                <a:latin typeface="EB Garamond" panose="00000500000000000000" pitchFamily="2" charset="0"/>
                <a:ea typeface="EB Garamond" panose="00000500000000000000" pitchFamily="2" charset="0"/>
              </a:rPr>
              <a:t>Les établissements : écoles, crèches, jardins d’enfants, centres de loisirs, foyers, associations, établissements spécialisés dédiés à l’enfance.</a:t>
            </a:r>
          </a:p>
          <a:p>
            <a:pPr marL="171450" indent="-171450" rtl="0" fontAlgn="base">
              <a:spcBef>
                <a:spcPts val="0"/>
              </a:spcBef>
              <a:spcAft>
                <a:spcPts val="0"/>
              </a:spcAft>
              <a:buFont typeface="Arial" panose="020B0604020202020204" pitchFamily="34" charset="0"/>
              <a:buChar char="•"/>
            </a:pPr>
            <a:r>
              <a:rPr lang="fr-FR" sz="1200" b="0" i="0" u="none" strike="noStrike" dirty="0">
                <a:effectLst/>
                <a:latin typeface="EB Garamond" panose="00000500000000000000" pitchFamily="2" charset="0"/>
                <a:ea typeface="EB Garamond" panose="00000500000000000000" pitchFamily="2" charset="0"/>
              </a:rPr>
              <a:t>Les particuliers. </a:t>
            </a:r>
          </a:p>
        </p:txBody>
      </p:sp>
      <p:sp>
        <p:nvSpPr>
          <p:cNvPr id="19" name="ZoneTexte 18">
            <a:extLst>
              <a:ext uri="{FF2B5EF4-FFF2-40B4-BE49-F238E27FC236}">
                <a16:creationId xmlns:a16="http://schemas.microsoft.com/office/drawing/2014/main" id="{0A564119-3B28-A10A-FAC2-69327F3FCA18}"/>
              </a:ext>
            </a:extLst>
          </p:cNvPr>
          <p:cNvSpPr txBox="1"/>
          <p:nvPr/>
        </p:nvSpPr>
        <p:spPr>
          <a:xfrm>
            <a:off x="4795930" y="950759"/>
            <a:ext cx="4189443" cy="2185214"/>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Quels sont les objectifs ? </a:t>
            </a:r>
          </a:p>
          <a:p>
            <a:pPr algn="ctr" rtl="0">
              <a:spcBef>
                <a:spcPts val="0"/>
              </a:spcBef>
              <a:spcAft>
                <a:spcPts val="0"/>
              </a:spcAft>
            </a:pPr>
            <a:endParaRPr lang="fr-FR" sz="1200" dirty="0">
              <a:latin typeface="EB Garamond" panose="00000500000000000000" pitchFamily="2" charset="0"/>
              <a:ea typeface="EB Garamond" panose="00000500000000000000" pitchFamily="2" charset="0"/>
            </a:endParaRPr>
          </a:p>
          <a:p>
            <a:pPr algn="ctr" rtl="0">
              <a:spcBef>
                <a:spcPts val="0"/>
              </a:spcBef>
              <a:spcAft>
                <a:spcPts val="0"/>
              </a:spcAft>
            </a:pPr>
            <a:endParaRPr lang="fr-FR" sz="1200" dirty="0">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Stimuler la découverte et la curiosité.</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Travailler la gestuelle et la motricité.</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Apprendre le respect de l’animal et d’autrui.</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Sensibiliser au monde animal.</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Stimuler les échanges, la communication.</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Améliorer la cohésion de groupe et les interactions.</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Un moment de détente et de relaxation.</a:t>
            </a:r>
          </a:p>
          <a:p>
            <a:pPr lvl="1" fontAlgn="base"/>
            <a:endParaRPr lang="fr-FR" sz="1200" b="0" i="0" u="none" strike="noStrike" dirty="0">
              <a:solidFill>
                <a:srgbClr val="434343"/>
              </a:solidFill>
              <a:effectLst/>
              <a:latin typeface="EB Garamond" panose="00000500000000000000" pitchFamily="2" charset="0"/>
            </a:endParaRPr>
          </a:p>
        </p:txBody>
      </p:sp>
      <p:sp>
        <p:nvSpPr>
          <p:cNvPr id="20" name="Rectangle : coins arrondis 19">
            <a:extLst>
              <a:ext uri="{FF2B5EF4-FFF2-40B4-BE49-F238E27FC236}">
                <a16:creationId xmlns:a16="http://schemas.microsoft.com/office/drawing/2014/main" id="{66E83A04-F78C-6CA8-5CA3-EC29CF6ABA34}"/>
              </a:ext>
            </a:extLst>
          </p:cNvPr>
          <p:cNvSpPr/>
          <p:nvPr/>
        </p:nvSpPr>
        <p:spPr>
          <a:xfrm>
            <a:off x="158620" y="3708318"/>
            <a:ext cx="4338735" cy="938887"/>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i="0" u="none" strike="noStrike" dirty="0">
                <a:solidFill>
                  <a:srgbClr val="434343"/>
                </a:solidFill>
                <a:effectLst/>
                <a:latin typeface="EB Garamond" panose="00000500000000000000" pitchFamily="2" charset="0"/>
              </a:rPr>
              <a:t>Avant la séance, un échange téléphonique est réalisé afin de préparer l’organisation de la séance. </a:t>
            </a:r>
            <a:r>
              <a:rPr lang="fr-FR" sz="1200" i="0" u="none" strike="noStrike" dirty="0">
                <a:solidFill>
                  <a:srgbClr val="434343"/>
                </a:solidFill>
                <a:effectLst/>
                <a:latin typeface="EB Garamond" panose="00000500000000000000" pitchFamily="2" charset="0"/>
              </a:rPr>
              <a:t>Nous pouvons intervenir de manière occasionnelle ou régulière.</a:t>
            </a:r>
            <a:endParaRPr lang="fr-FR" sz="1200" dirty="0">
              <a:solidFill>
                <a:schemeClr val="tx1"/>
              </a:solidFill>
            </a:endParaRPr>
          </a:p>
        </p:txBody>
      </p:sp>
      <p:cxnSp>
        <p:nvCxnSpPr>
          <p:cNvPr id="24" name="Connecteur droit 23">
            <a:extLst>
              <a:ext uri="{FF2B5EF4-FFF2-40B4-BE49-F238E27FC236}">
                <a16:creationId xmlns:a16="http://schemas.microsoft.com/office/drawing/2014/main" id="{6F4A3977-DDC7-2C08-E4E1-9DD50F44040D}"/>
              </a:ext>
            </a:extLst>
          </p:cNvPr>
          <p:cNvCxnSpPr/>
          <p:nvPr/>
        </p:nvCxnSpPr>
        <p:spPr>
          <a:xfrm>
            <a:off x="4646645" y="886408"/>
            <a:ext cx="0" cy="498254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AD1BB216-966E-6ADC-E67B-6D8D1CB6ED04}"/>
              </a:ext>
            </a:extLst>
          </p:cNvPr>
          <p:cNvSpPr/>
          <p:nvPr/>
        </p:nvSpPr>
        <p:spPr>
          <a:xfrm>
            <a:off x="4795929" y="3392730"/>
            <a:ext cx="4189443" cy="1832446"/>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Suivi et évaluation</a:t>
            </a:r>
            <a:r>
              <a:rPr lang="fr-FR" sz="1200" b="1" dirty="0">
                <a:solidFill>
                  <a:schemeClr val="bg2">
                    <a:lumMod val="25000"/>
                  </a:schemeClr>
                </a:solidFill>
                <a:latin typeface="EB Garamond" panose="00000500000000000000" pitchFamily="2" charset="0"/>
                <a:ea typeface="EB Garamond" panose="00000500000000000000" pitchFamily="2" charset="0"/>
              </a:rPr>
              <a:t> : </a:t>
            </a:r>
          </a:p>
          <a:p>
            <a:pPr algn="ctr"/>
            <a:r>
              <a:rPr lang="fr-FR" sz="1200" b="1" i="0" u="none" strike="noStrike" dirty="0">
                <a:solidFill>
                  <a:schemeClr val="bg2">
                    <a:lumMod val="25000"/>
                  </a:schemeClr>
                </a:solidFill>
                <a:effectLst/>
                <a:latin typeface="EB Garamond" panose="00000500000000000000" pitchFamily="2" charset="0"/>
              </a:rPr>
              <a:t>Un bilan sera effectué après chaque intervention.</a:t>
            </a:r>
          </a:p>
          <a:p>
            <a:pPr algn="ctr"/>
            <a:endParaRPr lang="fr-FR" sz="1200" b="1" dirty="0">
              <a:solidFill>
                <a:schemeClr val="bg2">
                  <a:lumMod val="25000"/>
                </a:schemeClr>
              </a:solidFill>
              <a:latin typeface="EB Garamond" panose="00000500000000000000" pitchFamily="2" charset="0"/>
              <a:ea typeface="EB Garamond" panose="00000500000000000000" pitchFamily="2" charset="0"/>
            </a:endParaRPr>
          </a:p>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Informations</a:t>
            </a:r>
            <a:r>
              <a:rPr lang="fr-FR" sz="1200" b="1" dirty="0">
                <a:solidFill>
                  <a:schemeClr val="bg2">
                    <a:lumMod val="25000"/>
                  </a:schemeClr>
                </a:solidFill>
                <a:latin typeface="EB Garamond" panose="00000500000000000000" pitchFamily="2" charset="0"/>
                <a:ea typeface="EB Garamond" panose="00000500000000000000" pitchFamily="2" charset="0"/>
              </a:rPr>
              <a:t> :</a:t>
            </a:r>
          </a:p>
          <a:p>
            <a:pPr algn="ctr"/>
            <a:r>
              <a:rPr lang="fr-FR" sz="1200" b="1" u="none" strike="noStrike" dirty="0">
                <a:solidFill>
                  <a:srgbClr val="434343"/>
                </a:solidFill>
                <a:effectLst/>
                <a:latin typeface="EB Garamond" panose="00000500000000000000" pitchFamily="2" charset="0"/>
              </a:rPr>
              <a:t>La durée de l’intervention est modulable </a:t>
            </a:r>
            <a:r>
              <a:rPr lang="fr-FR" sz="1200" u="none" strike="noStrike" dirty="0">
                <a:solidFill>
                  <a:srgbClr val="434343"/>
                </a:solidFill>
                <a:effectLst/>
                <a:latin typeface="EB Garamond" panose="00000500000000000000" pitchFamily="2" charset="0"/>
              </a:rPr>
              <a:t>en fonction de votre demande, un devis sera établi. </a:t>
            </a:r>
            <a:r>
              <a:rPr lang="fr-FR" sz="1200" b="1" dirty="0">
                <a:solidFill>
                  <a:srgbClr val="434343"/>
                </a:solidFill>
                <a:latin typeface="EB Garamond" panose="00000500000000000000" pitchFamily="2" charset="0"/>
                <a:ea typeface="EB Garamond" panose="00000500000000000000" pitchFamily="2" charset="0"/>
              </a:rPr>
              <a:t>Pour les groupes plus nombreux </a:t>
            </a:r>
            <a:r>
              <a:rPr lang="fr-FR" sz="1200" dirty="0">
                <a:solidFill>
                  <a:srgbClr val="434343"/>
                </a:solidFill>
                <a:latin typeface="EB Garamond" panose="00000500000000000000" pitchFamily="2" charset="0"/>
                <a:ea typeface="EB Garamond" panose="00000500000000000000" pitchFamily="2" charset="0"/>
              </a:rPr>
              <a:t>(centre de loisirs, école, foyer,…), nous intervenons avec plaisir, nous consulter pour le tarif.</a:t>
            </a:r>
            <a:endParaRPr lang="fr-FR" sz="1200" dirty="0">
              <a:solidFill>
                <a:schemeClr val="tx1"/>
              </a:solidFill>
              <a:latin typeface="EB Garamond" panose="00000500000000000000" pitchFamily="2" charset="0"/>
              <a:ea typeface="EB Garamond" panose="00000500000000000000" pitchFamily="2" charset="0"/>
            </a:endParaRPr>
          </a:p>
        </p:txBody>
      </p:sp>
      <p:pic>
        <p:nvPicPr>
          <p:cNvPr id="2" name="Graphique 1" descr="Empreintes de pattes">
            <a:extLst>
              <a:ext uri="{FF2B5EF4-FFF2-40B4-BE49-F238E27FC236}">
                <a16:creationId xmlns:a16="http://schemas.microsoft.com/office/drawing/2014/main" id="{512EF19E-35FF-B0E3-EBF0-343F508D6A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620" y="3135973"/>
            <a:ext cx="340567" cy="340567"/>
          </a:xfrm>
          <a:prstGeom prst="rect">
            <a:avLst/>
          </a:prstGeom>
        </p:spPr>
      </p:pic>
      <p:pic>
        <p:nvPicPr>
          <p:cNvPr id="4" name="Graphique 3" descr="Enfant avec ballon">
            <a:extLst>
              <a:ext uri="{FF2B5EF4-FFF2-40B4-BE49-F238E27FC236}">
                <a16:creationId xmlns:a16="http://schemas.microsoft.com/office/drawing/2014/main" id="{E3D4F1E7-1E8B-9CD4-34C4-3F3A79D37B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941" y="1447573"/>
            <a:ext cx="340567" cy="340567"/>
          </a:xfrm>
          <a:prstGeom prst="rect">
            <a:avLst/>
          </a:prstGeom>
        </p:spPr>
      </p:pic>
      <p:sp>
        <p:nvSpPr>
          <p:cNvPr id="5" name="ZoneTexte 4">
            <a:extLst>
              <a:ext uri="{FF2B5EF4-FFF2-40B4-BE49-F238E27FC236}">
                <a16:creationId xmlns:a16="http://schemas.microsoft.com/office/drawing/2014/main" id="{31D00974-94F6-39BC-A3C4-81C67F84A872}"/>
              </a:ext>
            </a:extLst>
          </p:cNvPr>
          <p:cNvSpPr txBox="1"/>
          <p:nvPr/>
        </p:nvSpPr>
        <p:spPr>
          <a:xfrm>
            <a:off x="4646643" y="5813953"/>
            <a:ext cx="4497357" cy="477054"/>
          </a:xfrm>
          <a:prstGeom prst="rect">
            <a:avLst/>
          </a:prstGeom>
          <a:noFill/>
        </p:spPr>
        <p:txBody>
          <a:bodyPr wrap="square" rtlCol="0">
            <a:spAutoFit/>
          </a:bodyPr>
          <a:lstStyle/>
          <a:p>
            <a:pPr algn="ctr"/>
            <a:r>
              <a:rPr lang="fr-FR" sz="1600" b="1" dirty="0">
                <a:solidFill>
                  <a:srgbClr val="745875"/>
                </a:solidFill>
                <a:latin typeface="Raleway" pitchFamily="2" charset="0"/>
              </a:rPr>
              <a:t>Tous nos tarifs en page 12 du catalogue</a:t>
            </a:r>
          </a:p>
          <a:p>
            <a:pPr rtl="0">
              <a:spcBef>
                <a:spcPts val="0"/>
              </a:spcBef>
              <a:spcAft>
                <a:spcPts val="0"/>
              </a:spcAft>
            </a:pPr>
            <a:endParaRPr lang="fr-FR" sz="900" b="1" dirty="0">
              <a:effectLst/>
              <a:latin typeface="EB Garamond" panose="00000500000000000000" pitchFamily="2" charset="0"/>
              <a:ea typeface="EB Garamond" panose="00000500000000000000" pitchFamily="2" charset="0"/>
            </a:endParaRPr>
          </a:p>
        </p:txBody>
      </p:sp>
      <p:pic>
        <p:nvPicPr>
          <p:cNvPr id="3" name="Image 2">
            <a:extLst>
              <a:ext uri="{FF2B5EF4-FFF2-40B4-BE49-F238E27FC236}">
                <a16:creationId xmlns:a16="http://schemas.microsoft.com/office/drawing/2014/main" id="{F1A268B6-B806-C606-D650-35922D625EF4}"/>
              </a:ext>
            </a:extLst>
          </p:cNvPr>
          <p:cNvPicPr>
            <a:picLocks noChangeAspect="1"/>
          </p:cNvPicPr>
          <p:nvPr/>
        </p:nvPicPr>
        <p:blipFill>
          <a:blip r:embed="rId9"/>
          <a:stretch>
            <a:fillRect/>
          </a:stretch>
        </p:blipFill>
        <p:spPr>
          <a:xfrm>
            <a:off x="8467045" y="6291007"/>
            <a:ext cx="676955" cy="566993"/>
          </a:xfrm>
          <a:prstGeom prst="rect">
            <a:avLst/>
          </a:prstGeom>
        </p:spPr>
      </p:pic>
    </p:spTree>
    <p:extLst>
      <p:ext uri="{BB962C8B-B14F-4D97-AF65-F5344CB8AC3E}">
        <p14:creationId xmlns:p14="http://schemas.microsoft.com/office/powerpoint/2010/main" val="198654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25665B4-090B-C55D-A0EF-A08911488BA7}"/>
              </a:ext>
            </a:extLst>
          </p:cNvPr>
          <p:cNvSpPr txBox="1"/>
          <p:nvPr/>
        </p:nvSpPr>
        <p:spPr>
          <a:xfrm>
            <a:off x="116634" y="179858"/>
            <a:ext cx="4404048" cy="2585323"/>
          </a:xfrm>
          <a:prstGeom prst="rect">
            <a:avLst/>
          </a:prstGeom>
          <a:noFill/>
        </p:spPr>
        <p:txBody>
          <a:bodyPr wrap="square" rtlCol="0">
            <a:spAutoFit/>
          </a:bodyPr>
          <a:lstStyle/>
          <a:p>
            <a:pPr algn="ctr" rtl="0">
              <a:spcBef>
                <a:spcPts val="0"/>
              </a:spcBef>
              <a:spcAft>
                <a:spcPts val="0"/>
              </a:spcAft>
            </a:pPr>
            <a:r>
              <a:rPr lang="fr-FR" sz="2400" b="1" i="0" u="none" strike="noStrike" dirty="0">
                <a:solidFill>
                  <a:srgbClr val="745875"/>
                </a:solidFill>
                <a:effectLst/>
                <a:latin typeface="Raleway" pitchFamily="2" charset="0"/>
              </a:rPr>
              <a:t>Zoo’ Animation</a:t>
            </a: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r>
              <a:rPr lang="fr-FR" sz="1000" b="1" i="0" u="none" strike="noStrike" dirty="0">
                <a:solidFill>
                  <a:srgbClr val="434343"/>
                </a:solidFill>
                <a:effectLst/>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Nombre de participant </a:t>
            </a:r>
            <a:r>
              <a:rPr lang="fr-FR" sz="1200" b="1" i="0" u="none" strike="noStrike" dirty="0">
                <a:solidFill>
                  <a:srgbClr val="434343"/>
                </a:solidFill>
                <a:effectLst/>
                <a:latin typeface="EB Garamond" panose="00000500000000000000" pitchFamily="2" charset="0"/>
              </a:rPr>
              <a:t>: </a:t>
            </a:r>
            <a:r>
              <a:rPr lang="fr-FR" sz="1200" b="1" dirty="0">
                <a:solidFill>
                  <a:srgbClr val="999999"/>
                </a:solidFill>
                <a:latin typeface="EB Garamond" panose="00000500000000000000" pitchFamily="2" charset="0"/>
              </a:rPr>
              <a:t>jusqu’à 15 personnes max</a:t>
            </a:r>
            <a:br>
              <a:rPr lang="fr-FR" sz="1200" b="1" i="0" u="none" strike="noStrike" dirty="0">
                <a:solidFill>
                  <a:srgbClr val="434343"/>
                </a:solidFill>
                <a:effectLst/>
                <a:latin typeface="EB Garamond" panose="00000500000000000000" pitchFamily="2" charset="0"/>
              </a:rPr>
            </a:br>
            <a:r>
              <a:rPr lang="fr-FR" sz="1200" b="1" i="0" u="none" strike="noStrike" dirty="0">
                <a:solidFill>
                  <a:srgbClr val="434343"/>
                </a:solidFill>
                <a:effectLst/>
                <a:latin typeface="EB Garamond" panose="00000500000000000000" pitchFamily="2" charset="0"/>
              </a:rPr>
              <a:t>	</a:t>
            </a:r>
          </a:p>
          <a:p>
            <a:pPr rtl="0">
              <a:spcBef>
                <a:spcPts val="0"/>
              </a:spcBef>
              <a:spcAft>
                <a:spcPts val="0"/>
              </a:spcAft>
            </a:pPr>
            <a:r>
              <a:rPr lang="fr-FR" sz="1200" b="1" dirty="0">
                <a:solidFill>
                  <a:srgbClr val="434343"/>
                </a:solidFill>
                <a:latin typeface="EB Garamond" panose="00000500000000000000" pitchFamily="2" charset="0"/>
              </a:rPr>
              <a:t>	</a:t>
            </a:r>
            <a:r>
              <a:rPr lang="fr-FR" sz="1200" b="1" i="0" u="none" strike="noStrike" dirty="0">
                <a:solidFill>
                  <a:schemeClr val="tx1">
                    <a:lumMod val="85000"/>
                    <a:lumOff val="15000"/>
                  </a:schemeClr>
                </a:solidFill>
                <a:effectLst/>
                <a:latin typeface="EB Garamond" panose="00000500000000000000" pitchFamily="2" charset="0"/>
              </a:rPr>
              <a:t>Durée de l’intervention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1h/1h30</a:t>
            </a:r>
            <a:endParaRPr lang="fr-FR" sz="1200" b="0" dirty="0">
              <a:effectLst/>
            </a:endParaRPr>
          </a:p>
          <a:p>
            <a:pPr marR="101689"/>
            <a:br>
              <a:rPr lang="fr-FR" sz="1200" b="0" dirty="0">
                <a:effectLst/>
              </a:rPr>
            </a:br>
            <a:r>
              <a:rPr lang="fr-FR" sz="1200" b="0" dirty="0">
                <a:effectLst/>
              </a:rPr>
              <a:t>	</a:t>
            </a: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Nous nous adaptons  aux lieux, aux matériels mis à disposition. 	Nous apportons  tous les éléments nécessaires pour assurer le 	bon déroulement des activités et la sécurité des animaux et des 	personnes présentes.</a:t>
            </a:r>
            <a:endParaRPr lang="fr-FR" sz="1200" b="0" dirty="0">
              <a:solidFill>
                <a:schemeClr val="bg2">
                  <a:lumMod val="25000"/>
                </a:schemeClr>
              </a:solidFill>
              <a:effectLst/>
              <a:latin typeface="EB Garamond" panose="00000500000000000000" pitchFamily="2" charset="0"/>
              <a:ea typeface="EB Garamond" panose="00000500000000000000" pitchFamily="2" charset="0"/>
            </a:endParaRPr>
          </a:p>
          <a:p>
            <a:pPr marR="101689" rtl="0">
              <a:spcBef>
                <a:spcPts val="0"/>
              </a:spcBef>
              <a:spcAft>
                <a:spcPts val="0"/>
              </a:spcAft>
            </a:pPr>
            <a:endParaRPr lang="fr-FR" sz="800" dirty="0">
              <a:solidFill>
                <a:srgbClr val="434343"/>
              </a:solidFill>
              <a:latin typeface="EB Garamond" panose="00000500000000000000" pitchFamily="2" charset="0"/>
              <a:ea typeface="EB Garamond" panose="00000500000000000000" pitchFamily="2" charset="0"/>
            </a:endParaRPr>
          </a:p>
          <a:p>
            <a:pPr marR="101689" algn="just" rtl="0">
              <a:spcBef>
                <a:spcPts val="0"/>
              </a:spcBef>
              <a:spcAft>
                <a:spcPts val="0"/>
              </a:spcAft>
            </a:pPr>
            <a:r>
              <a:rPr lang="fr-FR" sz="1200" b="1" i="0" u="none" strike="noStrike" dirty="0">
                <a:solidFill>
                  <a:srgbClr val="434343"/>
                </a:solidFill>
                <a:effectLst/>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Équipe animale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de 4 à 7 animaux</a:t>
            </a:r>
            <a:endParaRPr lang="fr-FR" sz="1200" b="0" dirty="0">
              <a:effectLst/>
            </a:endParaRPr>
          </a:p>
        </p:txBody>
      </p:sp>
      <p:sp>
        <p:nvSpPr>
          <p:cNvPr id="9" name="ZoneTexte 8">
            <a:extLst>
              <a:ext uri="{FF2B5EF4-FFF2-40B4-BE49-F238E27FC236}">
                <a16:creationId xmlns:a16="http://schemas.microsoft.com/office/drawing/2014/main" id="{453E07FA-F84A-AD1C-F4DC-FF190AB0CA1B}"/>
              </a:ext>
            </a:extLst>
          </p:cNvPr>
          <p:cNvSpPr txBox="1"/>
          <p:nvPr/>
        </p:nvSpPr>
        <p:spPr>
          <a:xfrm>
            <a:off x="457200" y="3965510"/>
            <a:ext cx="3199915" cy="369332"/>
          </a:xfrm>
          <a:prstGeom prst="rect">
            <a:avLst/>
          </a:prstGeom>
          <a:noFill/>
        </p:spPr>
        <p:txBody>
          <a:bodyPr wrap="none" rtlCol="0">
            <a:spAutoFit/>
          </a:bodyPr>
          <a:lstStyle/>
          <a:p>
            <a:r>
              <a:rPr lang="fr-FR" dirty="0"/>
              <a:t>                                                         </a:t>
            </a:r>
          </a:p>
        </p:txBody>
      </p:sp>
      <p:pic>
        <p:nvPicPr>
          <p:cNvPr id="15" name="Graphique 14" descr="Horloge">
            <a:extLst>
              <a:ext uri="{FF2B5EF4-FFF2-40B4-BE49-F238E27FC236}">
                <a16:creationId xmlns:a16="http://schemas.microsoft.com/office/drawing/2014/main" id="{B1422260-B959-9F95-BB67-2F8C0A5A43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249" y="1222096"/>
            <a:ext cx="209939" cy="209939"/>
          </a:xfrm>
          <a:prstGeom prst="rect">
            <a:avLst/>
          </a:prstGeom>
        </p:spPr>
      </p:pic>
      <p:sp>
        <p:nvSpPr>
          <p:cNvPr id="18" name="ZoneTexte 17">
            <a:extLst>
              <a:ext uri="{FF2B5EF4-FFF2-40B4-BE49-F238E27FC236}">
                <a16:creationId xmlns:a16="http://schemas.microsoft.com/office/drawing/2014/main" id="{986B1366-3BB5-6792-B6BB-91208957113B}"/>
              </a:ext>
            </a:extLst>
          </p:cNvPr>
          <p:cNvSpPr txBox="1"/>
          <p:nvPr/>
        </p:nvSpPr>
        <p:spPr>
          <a:xfrm>
            <a:off x="103849" y="3877279"/>
            <a:ext cx="4404049" cy="2800767"/>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Pour qui ? </a:t>
            </a:r>
          </a:p>
          <a:p>
            <a:pPr algn="ctr" rtl="0">
              <a:spcBef>
                <a:spcPts val="0"/>
              </a:spcBef>
              <a:spcAft>
                <a:spcPts val="0"/>
              </a:spcAft>
            </a:pPr>
            <a:endParaRPr lang="fr-FR" sz="800" b="1" i="0" u="none" strike="noStrike" dirty="0">
              <a:effectLst/>
              <a:latin typeface="EB Garamond" panose="00000500000000000000" pitchFamily="2" charset="0"/>
              <a:ea typeface="EB Garamond" panose="00000500000000000000" pitchFamily="2" charset="0"/>
            </a:endParaRPr>
          </a:p>
          <a:p>
            <a:pPr algn="ctr" rtl="0">
              <a:spcBef>
                <a:spcPts val="0"/>
              </a:spcBef>
              <a:spcAft>
                <a:spcPts val="0"/>
              </a:spcAft>
            </a:pPr>
            <a:r>
              <a:rPr lang="fr-FR" sz="1200" b="1" i="1" u="none" strike="noStrike" dirty="0">
                <a:solidFill>
                  <a:schemeClr val="bg2">
                    <a:lumMod val="25000"/>
                  </a:schemeClr>
                </a:solidFill>
                <a:effectLst/>
                <a:latin typeface="EB Garamond" panose="00000500000000000000" pitchFamily="2" charset="0"/>
                <a:ea typeface="EB Garamond" panose="00000500000000000000" pitchFamily="2" charset="0"/>
              </a:rPr>
              <a:t> La zoo’ animation est adaptée à tous les publics</a:t>
            </a:r>
          </a:p>
          <a:p>
            <a:pPr algn="ctr" rtl="0">
              <a:spcBef>
                <a:spcPts val="0"/>
              </a:spcBef>
              <a:spcAft>
                <a:spcPts val="0"/>
              </a:spcAft>
            </a:pPr>
            <a:endParaRPr lang="fr-FR" sz="800" b="0"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Tous les enfants à partir de 6 ans (avant 6 ans nous conseillons </a:t>
            </a:r>
            <a:r>
              <a:rPr lang="fr-FR" sz="1200" dirty="0">
                <a:solidFill>
                  <a:schemeClr val="bg2">
                    <a:lumMod val="25000"/>
                  </a:schemeClr>
                </a:solidFill>
                <a:latin typeface="EB Garamond" panose="00000500000000000000" pitchFamily="2" charset="0"/>
                <a:ea typeface="EB Garamond" panose="00000500000000000000" pitchFamily="2" charset="0"/>
              </a:rPr>
              <a:t>les séances de Zoo’ E</a:t>
            </a: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veil). </a:t>
            </a:r>
          </a:p>
          <a:p>
            <a:pPr marL="171450" indent="-171450" rtl="0" fontAlgn="base">
              <a:spcBef>
                <a:spcPts val="0"/>
              </a:spcBef>
              <a:spcAft>
                <a:spcPts val="0"/>
              </a:spcAft>
              <a:buFont typeface="Arial" panose="020B0604020202020204" pitchFamily="34" charset="0"/>
              <a:buChar char="•"/>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Toutes les personnes fragilisées par la vie, l’âge, le handicap, la maladie.</a:t>
            </a:r>
          </a:p>
          <a:p>
            <a:pPr marL="171450" indent="-171450" rtl="0" fontAlgn="base">
              <a:spcBef>
                <a:spcPts val="0"/>
              </a:spcBef>
              <a:spcAft>
                <a:spcPts val="0"/>
              </a:spcAft>
              <a:buFont typeface="Arial" panose="020B0604020202020204" pitchFamily="34" charset="0"/>
              <a:buChar char="•"/>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Tous les  établissements : écoles, jardins d’enfants, centres de loisirs, foyers, association, établissements spécialisés dédiés à l’enfance, au handicap ou aux personnes âgées, centre de réinsertion.</a:t>
            </a:r>
          </a:p>
          <a:p>
            <a:pPr marL="171450" indent="-171450" rtl="0" fontAlgn="base">
              <a:spcBef>
                <a:spcPts val="0"/>
              </a:spcBef>
              <a:spcAft>
                <a:spcPts val="0"/>
              </a:spcAft>
              <a:buFont typeface="Arial" panose="020B0604020202020204" pitchFamily="34" charset="0"/>
              <a:buChar char="•"/>
            </a:pPr>
            <a:endParaRPr lang="fr-FR" sz="800" b="0"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Les particuliers : pour un anniversaire ou un moment en famille où toutes les générations se retrouvent pour découvrir et échanger. </a:t>
            </a:r>
          </a:p>
        </p:txBody>
      </p:sp>
      <p:sp>
        <p:nvSpPr>
          <p:cNvPr id="19" name="ZoneTexte 18">
            <a:extLst>
              <a:ext uri="{FF2B5EF4-FFF2-40B4-BE49-F238E27FC236}">
                <a16:creationId xmlns:a16="http://schemas.microsoft.com/office/drawing/2014/main" id="{0A564119-3B28-A10A-FAC2-69327F3FCA18}"/>
              </a:ext>
            </a:extLst>
          </p:cNvPr>
          <p:cNvSpPr txBox="1"/>
          <p:nvPr/>
        </p:nvSpPr>
        <p:spPr>
          <a:xfrm>
            <a:off x="4824486" y="842724"/>
            <a:ext cx="4141672" cy="2000548"/>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Quels sont les objectifs ? </a:t>
            </a:r>
          </a:p>
          <a:p>
            <a:pPr algn="ctr" rtl="0">
              <a:spcBef>
                <a:spcPts val="0"/>
              </a:spcBef>
              <a:spcAft>
                <a:spcPts val="0"/>
              </a:spcAft>
            </a:pPr>
            <a:endParaRPr lang="fr-FR" sz="1200" dirty="0">
              <a:solidFill>
                <a:srgbClr val="745875"/>
              </a:solidFill>
              <a:latin typeface="EB Garamond" panose="00000500000000000000" pitchFamily="2" charset="0"/>
              <a:ea typeface="EB Garamond" panose="00000500000000000000" pitchFamily="2" charset="0"/>
            </a:endParaRPr>
          </a:p>
          <a:p>
            <a:pPr algn="ctr" rtl="0">
              <a:spcBef>
                <a:spcPts val="0"/>
              </a:spcBef>
              <a:spcAft>
                <a:spcPts val="0"/>
              </a:spcAft>
            </a:pPr>
            <a:endParaRPr lang="fr-FR" sz="1200" dirty="0">
              <a:solidFill>
                <a:srgbClr val="745875"/>
              </a:solidFill>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Stimuler la découverte et la curiosité.</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Sensibiliser au monde animal.</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Stimuler les échanges, la communication.</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Rappeler les souvenirs.</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Améliorer la cohésion de groupe et les interactions.</a:t>
            </a: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Un moment de bien-être, de détente et de relaxation</a:t>
            </a:r>
            <a:r>
              <a:rPr lang="fr-FR" sz="1200" dirty="0">
                <a:solidFill>
                  <a:srgbClr val="434343"/>
                </a:solidFill>
                <a:latin typeface="EB Garamond" panose="00000500000000000000" pitchFamily="2" charset="0"/>
                <a:ea typeface="EB Garamond" panose="00000500000000000000" pitchFamily="2" charset="0"/>
              </a:rPr>
              <a:t>.</a:t>
            </a:r>
            <a:endParaRPr lang="fr-FR" sz="1200" b="0" i="0" u="none" strike="noStrike" dirty="0">
              <a:solidFill>
                <a:srgbClr val="434343"/>
              </a:solidFill>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rgbClr val="434343"/>
                </a:solidFill>
                <a:effectLst/>
                <a:latin typeface="EB Garamond" panose="00000500000000000000" pitchFamily="2" charset="0"/>
                <a:ea typeface="EB Garamond" panose="00000500000000000000" pitchFamily="2" charset="0"/>
              </a:rPr>
              <a:t>Apporter du plaisir, de la tendresse et de la joie.</a:t>
            </a:r>
          </a:p>
        </p:txBody>
      </p:sp>
      <p:sp>
        <p:nvSpPr>
          <p:cNvPr id="20" name="Rectangle : coins arrondis 19">
            <a:extLst>
              <a:ext uri="{FF2B5EF4-FFF2-40B4-BE49-F238E27FC236}">
                <a16:creationId xmlns:a16="http://schemas.microsoft.com/office/drawing/2014/main" id="{66E83A04-F78C-6CA8-5CA3-EC29CF6ABA34}"/>
              </a:ext>
            </a:extLst>
          </p:cNvPr>
          <p:cNvSpPr/>
          <p:nvPr/>
        </p:nvSpPr>
        <p:spPr>
          <a:xfrm>
            <a:off x="116632" y="2794114"/>
            <a:ext cx="4404045" cy="938887"/>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01689" algn="ctr" rtl="0">
              <a:spcBef>
                <a:spcPts val="0"/>
              </a:spcBef>
              <a:spcAft>
                <a:spcPts val="0"/>
              </a:spcAft>
            </a:pPr>
            <a:endParaRPr lang="fr-FR" sz="1200" b="1" i="0" u="none" strike="noStrike" dirty="0">
              <a:solidFill>
                <a:schemeClr val="bg2">
                  <a:lumMod val="25000"/>
                </a:schemeClr>
              </a:solidFill>
              <a:effectLst/>
              <a:latin typeface="EB Garamond" panose="00000500000000000000" pitchFamily="2" charset="0"/>
              <a:ea typeface="EB Garamond" panose="00000500000000000000" pitchFamily="2" charset="0"/>
            </a:endParaRPr>
          </a:p>
          <a:p>
            <a:pPr marR="101689" algn="ctr" rtl="0">
              <a:spcBef>
                <a:spcPts val="0"/>
              </a:spcBef>
              <a:spcAft>
                <a:spcPts val="0"/>
              </a:spcAft>
            </a:pPr>
            <a:r>
              <a:rPr lang="fr-FR" sz="1200" b="1" i="0" u="none" strike="noStrike" dirty="0">
                <a:solidFill>
                  <a:schemeClr val="bg2">
                    <a:lumMod val="25000"/>
                  </a:schemeClr>
                </a:solidFill>
                <a:effectLst/>
                <a:latin typeface="EB Garamond" panose="00000500000000000000" pitchFamily="2" charset="0"/>
                <a:ea typeface="EB Garamond" panose="00000500000000000000" pitchFamily="2" charset="0"/>
              </a:rPr>
              <a:t>Avant la séance, un échange téléphonique est réalisé afin de préparer l’organisation de la séance. Nous pouvons intervenir de manière occasionnelle ou régulière.</a:t>
            </a:r>
            <a:br>
              <a:rPr lang="fr-FR" sz="1200" dirty="0">
                <a:solidFill>
                  <a:schemeClr val="bg2">
                    <a:lumMod val="25000"/>
                  </a:schemeClr>
                </a:solidFill>
              </a:rPr>
            </a:br>
            <a:endParaRPr lang="fr-FR" sz="1200" b="1" dirty="0">
              <a:solidFill>
                <a:schemeClr val="bg2">
                  <a:lumMod val="25000"/>
                </a:schemeClr>
              </a:solidFill>
            </a:endParaRPr>
          </a:p>
        </p:txBody>
      </p:sp>
      <p:cxnSp>
        <p:nvCxnSpPr>
          <p:cNvPr id="24" name="Connecteur droit 23">
            <a:extLst>
              <a:ext uri="{FF2B5EF4-FFF2-40B4-BE49-F238E27FC236}">
                <a16:creationId xmlns:a16="http://schemas.microsoft.com/office/drawing/2014/main" id="{6F4A3977-DDC7-2C08-E4E1-9DD50F44040D}"/>
              </a:ext>
            </a:extLst>
          </p:cNvPr>
          <p:cNvCxnSpPr/>
          <p:nvPr/>
        </p:nvCxnSpPr>
        <p:spPr>
          <a:xfrm>
            <a:off x="4646645" y="886408"/>
            <a:ext cx="0" cy="498254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AD1BB216-966E-6ADC-E67B-6D8D1CB6ED04}"/>
              </a:ext>
            </a:extLst>
          </p:cNvPr>
          <p:cNvSpPr/>
          <p:nvPr/>
        </p:nvSpPr>
        <p:spPr>
          <a:xfrm>
            <a:off x="4824914" y="3418619"/>
            <a:ext cx="4141671" cy="1832446"/>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Suivi et évaluation</a:t>
            </a:r>
            <a:r>
              <a:rPr lang="fr-FR" sz="1200" b="1" dirty="0">
                <a:solidFill>
                  <a:schemeClr val="bg2">
                    <a:lumMod val="25000"/>
                  </a:schemeClr>
                </a:solidFill>
                <a:latin typeface="EB Garamond" panose="00000500000000000000" pitchFamily="2" charset="0"/>
                <a:ea typeface="EB Garamond" panose="00000500000000000000" pitchFamily="2" charset="0"/>
              </a:rPr>
              <a:t> : </a:t>
            </a:r>
          </a:p>
          <a:p>
            <a:pPr algn="ctr"/>
            <a:r>
              <a:rPr lang="fr-FR" sz="1200" b="1" i="0" u="none" strike="noStrike" dirty="0">
                <a:solidFill>
                  <a:schemeClr val="bg2">
                    <a:lumMod val="25000"/>
                  </a:schemeClr>
                </a:solidFill>
                <a:effectLst/>
                <a:latin typeface="EB Garamond" panose="00000500000000000000" pitchFamily="2" charset="0"/>
              </a:rPr>
              <a:t>Un bilan sera effectué après chaque intervention.</a:t>
            </a:r>
          </a:p>
          <a:p>
            <a:pPr algn="ctr"/>
            <a:endParaRPr lang="fr-FR" sz="1200" b="1" dirty="0">
              <a:solidFill>
                <a:schemeClr val="bg2">
                  <a:lumMod val="25000"/>
                </a:schemeClr>
              </a:solidFill>
              <a:latin typeface="EB Garamond" panose="00000500000000000000" pitchFamily="2" charset="0"/>
              <a:ea typeface="EB Garamond" panose="00000500000000000000" pitchFamily="2" charset="0"/>
            </a:endParaRPr>
          </a:p>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Informations</a:t>
            </a:r>
            <a:r>
              <a:rPr lang="fr-FR" sz="1200" b="1" dirty="0">
                <a:solidFill>
                  <a:schemeClr val="bg2">
                    <a:lumMod val="25000"/>
                  </a:schemeClr>
                </a:solidFill>
                <a:latin typeface="EB Garamond" panose="00000500000000000000" pitchFamily="2" charset="0"/>
                <a:ea typeface="EB Garamond" panose="00000500000000000000" pitchFamily="2" charset="0"/>
              </a:rPr>
              <a:t> :</a:t>
            </a:r>
          </a:p>
          <a:p>
            <a:pPr algn="ctr"/>
            <a:r>
              <a:rPr lang="fr-FR" sz="1200" b="1" u="none" strike="noStrike" dirty="0">
                <a:solidFill>
                  <a:srgbClr val="434343"/>
                </a:solidFill>
                <a:effectLst/>
                <a:latin typeface="EB Garamond" panose="00000500000000000000" pitchFamily="2" charset="0"/>
              </a:rPr>
              <a:t>La durée de l’intervention est modulable </a:t>
            </a:r>
            <a:r>
              <a:rPr lang="fr-FR" sz="1200" u="none" strike="noStrike" dirty="0">
                <a:solidFill>
                  <a:srgbClr val="434343"/>
                </a:solidFill>
                <a:effectLst/>
                <a:latin typeface="EB Garamond" panose="00000500000000000000" pitchFamily="2" charset="0"/>
              </a:rPr>
              <a:t>en fonction de votre demande, un devis sera établi. </a:t>
            </a:r>
            <a:r>
              <a:rPr lang="fr-FR" sz="1200" b="1" dirty="0">
                <a:solidFill>
                  <a:srgbClr val="434343"/>
                </a:solidFill>
                <a:latin typeface="EB Garamond" panose="00000500000000000000" pitchFamily="2" charset="0"/>
                <a:ea typeface="EB Garamond" panose="00000500000000000000" pitchFamily="2" charset="0"/>
              </a:rPr>
              <a:t>Pour les groupes plus nombreux </a:t>
            </a:r>
            <a:r>
              <a:rPr lang="fr-FR" sz="1200" dirty="0">
                <a:solidFill>
                  <a:srgbClr val="434343"/>
                </a:solidFill>
                <a:latin typeface="EB Garamond" panose="00000500000000000000" pitchFamily="2" charset="0"/>
                <a:ea typeface="EB Garamond" panose="00000500000000000000" pitchFamily="2" charset="0"/>
              </a:rPr>
              <a:t>(centre de loisirs, école, foyer,…), nous intervenons avec plaisir, nous consulter pour le tarif.</a:t>
            </a:r>
            <a:endParaRPr lang="fr-FR" sz="1200" dirty="0">
              <a:solidFill>
                <a:schemeClr val="tx1"/>
              </a:solidFill>
              <a:latin typeface="EB Garamond" panose="00000500000000000000" pitchFamily="2" charset="0"/>
              <a:ea typeface="EB Garamond" panose="00000500000000000000" pitchFamily="2" charset="0"/>
            </a:endParaRPr>
          </a:p>
        </p:txBody>
      </p:sp>
      <p:pic>
        <p:nvPicPr>
          <p:cNvPr id="2" name="Graphique 1" descr="Empreintes de pattes">
            <a:extLst>
              <a:ext uri="{FF2B5EF4-FFF2-40B4-BE49-F238E27FC236}">
                <a16:creationId xmlns:a16="http://schemas.microsoft.com/office/drawing/2014/main" id="{512EF19E-35FF-B0E3-EBF0-343F508D6A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934" y="2321997"/>
            <a:ext cx="340567" cy="340567"/>
          </a:xfrm>
          <a:prstGeom prst="rect">
            <a:avLst/>
          </a:prstGeom>
        </p:spPr>
      </p:pic>
      <p:sp>
        <p:nvSpPr>
          <p:cNvPr id="5" name="ZoneTexte 4">
            <a:extLst>
              <a:ext uri="{FF2B5EF4-FFF2-40B4-BE49-F238E27FC236}">
                <a16:creationId xmlns:a16="http://schemas.microsoft.com/office/drawing/2014/main" id="{31D00974-94F6-39BC-A3C4-81C67F84A872}"/>
              </a:ext>
            </a:extLst>
          </p:cNvPr>
          <p:cNvSpPr txBox="1"/>
          <p:nvPr/>
        </p:nvSpPr>
        <p:spPr>
          <a:xfrm>
            <a:off x="4646645" y="5861728"/>
            <a:ext cx="4497354" cy="584775"/>
          </a:xfrm>
          <a:prstGeom prst="rect">
            <a:avLst/>
          </a:prstGeom>
          <a:noFill/>
        </p:spPr>
        <p:txBody>
          <a:bodyPr wrap="square" rtlCol="0">
            <a:spAutoFit/>
          </a:bodyPr>
          <a:lstStyle/>
          <a:p>
            <a:pPr algn="ctr"/>
            <a:r>
              <a:rPr lang="fr-FR" sz="1600" b="1" dirty="0">
                <a:solidFill>
                  <a:srgbClr val="745875"/>
                </a:solidFill>
                <a:latin typeface="Raleway" pitchFamily="2" charset="0"/>
              </a:rPr>
              <a:t>Tous nos tarifs en page 12 du catalogue</a:t>
            </a:r>
          </a:p>
          <a:p>
            <a:pPr rtl="0">
              <a:spcBef>
                <a:spcPts val="0"/>
              </a:spcBef>
              <a:spcAft>
                <a:spcPts val="0"/>
              </a:spcAft>
            </a:pPr>
            <a:endParaRPr lang="fr-FR" sz="1600" b="1" dirty="0">
              <a:solidFill>
                <a:schemeClr val="bg2">
                  <a:lumMod val="25000"/>
                </a:schemeClr>
              </a:solidFill>
              <a:effectLst/>
              <a:latin typeface="EB Garamond" panose="00000500000000000000" pitchFamily="2" charset="0"/>
              <a:ea typeface="EB Garamond" panose="00000500000000000000" pitchFamily="2" charset="0"/>
            </a:endParaRPr>
          </a:p>
        </p:txBody>
      </p:sp>
      <p:pic>
        <p:nvPicPr>
          <p:cNvPr id="3" name="Graphique 2" descr="Homme">
            <a:extLst>
              <a:ext uri="{FF2B5EF4-FFF2-40B4-BE49-F238E27FC236}">
                <a16:creationId xmlns:a16="http://schemas.microsoft.com/office/drawing/2014/main" id="{C6D59727-64F6-FB4A-065E-FCA5615B69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2249" y="842724"/>
            <a:ext cx="200607" cy="200607"/>
          </a:xfrm>
          <a:prstGeom prst="rect">
            <a:avLst/>
          </a:prstGeom>
        </p:spPr>
      </p:pic>
      <p:pic>
        <p:nvPicPr>
          <p:cNvPr id="6" name="Image 5">
            <a:extLst>
              <a:ext uri="{FF2B5EF4-FFF2-40B4-BE49-F238E27FC236}">
                <a16:creationId xmlns:a16="http://schemas.microsoft.com/office/drawing/2014/main" id="{5D28B217-7DF9-0596-7CA4-8EF96CBAB4AB}"/>
              </a:ext>
            </a:extLst>
          </p:cNvPr>
          <p:cNvPicPr>
            <a:picLocks noChangeAspect="1"/>
          </p:cNvPicPr>
          <p:nvPr/>
        </p:nvPicPr>
        <p:blipFill>
          <a:blip r:embed="rId9"/>
          <a:stretch>
            <a:fillRect/>
          </a:stretch>
        </p:blipFill>
        <p:spPr>
          <a:xfrm>
            <a:off x="8467045" y="6288768"/>
            <a:ext cx="676955" cy="566993"/>
          </a:xfrm>
          <a:prstGeom prst="rect">
            <a:avLst/>
          </a:prstGeom>
        </p:spPr>
      </p:pic>
    </p:spTree>
    <p:extLst>
      <p:ext uri="{BB962C8B-B14F-4D97-AF65-F5344CB8AC3E}">
        <p14:creationId xmlns:p14="http://schemas.microsoft.com/office/powerpoint/2010/main" val="428532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25665B4-090B-C55D-A0EF-A08911488BA7}"/>
              </a:ext>
            </a:extLst>
          </p:cNvPr>
          <p:cNvSpPr txBox="1"/>
          <p:nvPr/>
        </p:nvSpPr>
        <p:spPr>
          <a:xfrm>
            <a:off x="123632" y="179858"/>
            <a:ext cx="4397049" cy="3046988"/>
          </a:xfrm>
          <a:prstGeom prst="rect">
            <a:avLst/>
          </a:prstGeom>
          <a:noFill/>
        </p:spPr>
        <p:txBody>
          <a:bodyPr wrap="square" rtlCol="0">
            <a:spAutoFit/>
          </a:bodyPr>
          <a:lstStyle/>
          <a:p>
            <a:pPr algn="ctr" rtl="0">
              <a:spcBef>
                <a:spcPts val="0"/>
              </a:spcBef>
              <a:spcAft>
                <a:spcPts val="0"/>
              </a:spcAft>
            </a:pPr>
            <a:r>
              <a:rPr lang="fr-FR" sz="2400" b="1" i="0" u="none" strike="noStrike" dirty="0">
                <a:solidFill>
                  <a:srgbClr val="745875"/>
                </a:solidFill>
                <a:effectLst/>
                <a:latin typeface="Raleway" pitchFamily="2" charset="0"/>
              </a:rPr>
              <a:t>L’animal en soins </a:t>
            </a:r>
          </a:p>
          <a:p>
            <a:pPr algn="ctr" rtl="0">
              <a:spcBef>
                <a:spcPts val="0"/>
              </a:spcBef>
              <a:spcAft>
                <a:spcPts val="0"/>
              </a:spcAft>
            </a:pPr>
            <a:r>
              <a:rPr lang="fr-FR" sz="2400" b="1" i="0" u="none" strike="noStrike" dirty="0">
                <a:solidFill>
                  <a:srgbClr val="745875"/>
                </a:solidFill>
                <a:effectLst/>
                <a:latin typeface="Raleway" pitchFamily="2" charset="0"/>
              </a:rPr>
              <a:t>palliatifs</a:t>
            </a: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endParaRPr lang="fr-FR" b="1" dirty="0">
              <a:solidFill>
                <a:srgbClr val="8E7CC3"/>
              </a:solidFill>
              <a:latin typeface="Raleway" pitchFamily="2" charset="0"/>
            </a:endParaRPr>
          </a:p>
          <a:p>
            <a:pPr rtl="0">
              <a:spcBef>
                <a:spcPts val="0"/>
              </a:spcBef>
              <a:spcAft>
                <a:spcPts val="0"/>
              </a:spcAft>
            </a:pPr>
            <a:r>
              <a:rPr lang="fr-FR" sz="1000" b="1" i="0" u="none" strike="noStrike" dirty="0">
                <a:solidFill>
                  <a:srgbClr val="434343"/>
                </a:solidFill>
                <a:effectLst/>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Nombre de participant </a:t>
            </a:r>
            <a:r>
              <a:rPr lang="fr-FR" sz="1200" b="1" i="0" u="none" strike="noStrike" dirty="0">
                <a:solidFill>
                  <a:srgbClr val="434343"/>
                </a:solidFill>
                <a:effectLst/>
                <a:latin typeface="EB Garamond" panose="00000500000000000000" pitchFamily="2" charset="0"/>
              </a:rPr>
              <a:t>: </a:t>
            </a:r>
            <a:r>
              <a:rPr lang="fr-FR" sz="1200" b="1" dirty="0">
                <a:solidFill>
                  <a:srgbClr val="999999"/>
                </a:solidFill>
                <a:latin typeface="EB Garamond" panose="00000500000000000000" pitchFamily="2" charset="0"/>
              </a:rPr>
              <a:t>séance individuelle</a:t>
            </a:r>
            <a:br>
              <a:rPr lang="fr-FR" sz="1200" b="1" i="0" u="none" strike="noStrike" dirty="0">
                <a:solidFill>
                  <a:srgbClr val="434343"/>
                </a:solidFill>
                <a:effectLst/>
                <a:latin typeface="EB Garamond" panose="00000500000000000000" pitchFamily="2" charset="0"/>
              </a:rPr>
            </a:br>
            <a:r>
              <a:rPr lang="fr-FR" sz="1200" b="1" i="0" u="none" strike="noStrike" dirty="0">
                <a:solidFill>
                  <a:srgbClr val="434343"/>
                </a:solidFill>
                <a:effectLst/>
                <a:latin typeface="EB Garamond" panose="00000500000000000000" pitchFamily="2" charset="0"/>
              </a:rPr>
              <a:t>	</a:t>
            </a:r>
          </a:p>
          <a:p>
            <a:pPr rtl="0">
              <a:spcBef>
                <a:spcPts val="0"/>
              </a:spcBef>
              <a:spcAft>
                <a:spcPts val="0"/>
              </a:spcAft>
            </a:pPr>
            <a:r>
              <a:rPr lang="fr-FR" sz="1200" b="1" dirty="0">
                <a:solidFill>
                  <a:srgbClr val="434343"/>
                </a:solidFill>
                <a:latin typeface="EB Garamond" panose="00000500000000000000" pitchFamily="2" charset="0"/>
              </a:rPr>
              <a:t>	 </a:t>
            </a:r>
            <a:r>
              <a:rPr lang="fr-FR" sz="1200" b="1" i="0" u="none" strike="noStrike" dirty="0">
                <a:solidFill>
                  <a:schemeClr val="tx1">
                    <a:lumMod val="85000"/>
                    <a:lumOff val="15000"/>
                  </a:schemeClr>
                </a:solidFill>
                <a:effectLst/>
                <a:latin typeface="EB Garamond" panose="00000500000000000000" pitchFamily="2" charset="0"/>
              </a:rPr>
              <a:t>Durée de l’intervention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20 à 30 min</a:t>
            </a:r>
            <a:endParaRPr lang="fr-FR" sz="1200" b="0" dirty="0">
              <a:effectLst/>
            </a:endParaRPr>
          </a:p>
          <a:p>
            <a:pPr rtl="0">
              <a:spcBef>
                <a:spcPts val="0"/>
              </a:spcBef>
              <a:spcAft>
                <a:spcPts val="0"/>
              </a:spcAft>
            </a:pPr>
            <a:br>
              <a:rPr lang="fr-FR" sz="1200" b="0" dirty="0">
                <a:effectLst/>
              </a:rPr>
            </a:br>
            <a:r>
              <a:rPr lang="fr-FR" sz="1200" b="0" dirty="0">
                <a:effectLst/>
              </a:rPr>
              <a:t>	 </a:t>
            </a:r>
            <a:r>
              <a:rPr lang="fr-FR" sz="1200" b="0" i="0" u="none" strike="noStrike" dirty="0">
                <a:solidFill>
                  <a:schemeClr val="bg2">
                    <a:lumMod val="25000"/>
                  </a:schemeClr>
                </a:solidFill>
                <a:effectLst/>
                <a:latin typeface="EB Garamond" panose="00000500000000000000" pitchFamily="2" charset="0"/>
              </a:rPr>
              <a:t>L’animal ne regarde pas la maladie, seulement la personne. Sa 	 	 présence offre une pause pendant laquelle le patient est dans une 	 bulle à l’écart de la maladie et vit l’instant présent</a:t>
            </a:r>
            <a:r>
              <a:rPr lang="fr-FR" sz="1200" b="0" i="0" u="none" strike="noStrike" dirty="0">
                <a:solidFill>
                  <a:srgbClr val="000000"/>
                </a:solidFill>
                <a:effectLst/>
                <a:latin typeface="EB Garamond" panose="00000500000000000000" pitchFamily="2" charset="0"/>
              </a:rPr>
              <a:t>.</a:t>
            </a:r>
          </a:p>
          <a:p>
            <a:endParaRPr lang="fr-FR" sz="1200" dirty="0">
              <a:solidFill>
                <a:srgbClr val="434343"/>
              </a:solidFill>
              <a:latin typeface="EB Garamond" panose="00000500000000000000" pitchFamily="2" charset="0"/>
              <a:ea typeface="EB Garamond" panose="00000500000000000000" pitchFamily="2" charset="0"/>
            </a:endParaRPr>
          </a:p>
          <a:p>
            <a:pPr marR="101689" algn="just" rtl="0">
              <a:spcBef>
                <a:spcPts val="0"/>
              </a:spcBef>
              <a:spcAft>
                <a:spcPts val="0"/>
              </a:spcAft>
            </a:pPr>
            <a:r>
              <a:rPr lang="fr-FR" sz="1200" b="1" i="0" u="none" strike="noStrike" dirty="0">
                <a:solidFill>
                  <a:srgbClr val="434343"/>
                </a:solidFill>
                <a:effectLst/>
                <a:latin typeface="EB Garamond" panose="00000500000000000000" pitchFamily="2" charset="0"/>
              </a:rPr>
              <a:t>	 </a:t>
            </a:r>
            <a:r>
              <a:rPr lang="fr-FR" sz="1200" b="1" i="0" u="none" strike="noStrike" dirty="0">
                <a:solidFill>
                  <a:schemeClr val="bg2">
                    <a:lumMod val="25000"/>
                  </a:schemeClr>
                </a:solidFill>
                <a:effectLst/>
                <a:latin typeface="EB Garamond" panose="00000500000000000000" pitchFamily="2" charset="0"/>
              </a:rPr>
              <a:t>Équipe animale </a:t>
            </a:r>
            <a:r>
              <a:rPr lang="fr-FR" sz="1200" b="1" i="0" u="none" strike="noStrike" dirty="0">
                <a:solidFill>
                  <a:srgbClr val="434343"/>
                </a:solidFill>
                <a:effectLst/>
                <a:latin typeface="EB Garamond" panose="00000500000000000000" pitchFamily="2" charset="0"/>
              </a:rPr>
              <a:t>: </a:t>
            </a:r>
            <a:r>
              <a:rPr lang="fr-FR" sz="1200" b="1" i="0" u="none" strike="noStrike" dirty="0">
                <a:solidFill>
                  <a:srgbClr val="999999"/>
                </a:solidFill>
                <a:effectLst/>
                <a:latin typeface="EB Garamond" panose="00000500000000000000" pitchFamily="2" charset="0"/>
              </a:rPr>
              <a:t>1 à 2 animaux</a:t>
            </a:r>
            <a:endParaRPr lang="fr-FR" sz="1200" b="0" dirty="0">
              <a:effectLst/>
            </a:endParaRPr>
          </a:p>
        </p:txBody>
      </p:sp>
      <p:sp>
        <p:nvSpPr>
          <p:cNvPr id="9" name="ZoneTexte 8">
            <a:extLst>
              <a:ext uri="{FF2B5EF4-FFF2-40B4-BE49-F238E27FC236}">
                <a16:creationId xmlns:a16="http://schemas.microsoft.com/office/drawing/2014/main" id="{453E07FA-F84A-AD1C-F4DC-FF190AB0CA1B}"/>
              </a:ext>
            </a:extLst>
          </p:cNvPr>
          <p:cNvSpPr txBox="1"/>
          <p:nvPr/>
        </p:nvSpPr>
        <p:spPr>
          <a:xfrm>
            <a:off x="457200" y="3965510"/>
            <a:ext cx="3199915" cy="369332"/>
          </a:xfrm>
          <a:prstGeom prst="rect">
            <a:avLst/>
          </a:prstGeom>
          <a:noFill/>
        </p:spPr>
        <p:txBody>
          <a:bodyPr wrap="none" rtlCol="0">
            <a:spAutoFit/>
          </a:bodyPr>
          <a:lstStyle/>
          <a:p>
            <a:r>
              <a:rPr lang="fr-FR" dirty="0"/>
              <a:t>                                                         </a:t>
            </a:r>
          </a:p>
        </p:txBody>
      </p:sp>
      <p:pic>
        <p:nvPicPr>
          <p:cNvPr id="15" name="Graphique 14" descr="Horloge">
            <a:extLst>
              <a:ext uri="{FF2B5EF4-FFF2-40B4-BE49-F238E27FC236}">
                <a16:creationId xmlns:a16="http://schemas.microsoft.com/office/drawing/2014/main" id="{B1422260-B959-9F95-BB67-2F8C0A5A43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559" y="1819056"/>
            <a:ext cx="209939" cy="209939"/>
          </a:xfrm>
          <a:prstGeom prst="rect">
            <a:avLst/>
          </a:prstGeom>
        </p:spPr>
      </p:pic>
      <p:sp>
        <p:nvSpPr>
          <p:cNvPr id="18" name="ZoneTexte 17">
            <a:extLst>
              <a:ext uri="{FF2B5EF4-FFF2-40B4-BE49-F238E27FC236}">
                <a16:creationId xmlns:a16="http://schemas.microsoft.com/office/drawing/2014/main" id="{986B1366-3BB5-6792-B6BB-91208957113B}"/>
              </a:ext>
            </a:extLst>
          </p:cNvPr>
          <p:cNvSpPr txBox="1"/>
          <p:nvPr/>
        </p:nvSpPr>
        <p:spPr>
          <a:xfrm>
            <a:off x="123632" y="4991792"/>
            <a:ext cx="4373722" cy="707886"/>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Pour qui ? </a:t>
            </a:r>
          </a:p>
          <a:p>
            <a:pPr algn="ctr" rtl="0">
              <a:spcBef>
                <a:spcPts val="0"/>
              </a:spcBef>
              <a:spcAft>
                <a:spcPts val="0"/>
              </a:spcAft>
            </a:pPr>
            <a:endParaRPr lang="fr-FR" sz="1200" b="0" dirty="0">
              <a:effectLst/>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Les personnes en fin de vie à domicile ou en établissement. </a:t>
            </a:r>
          </a:p>
        </p:txBody>
      </p:sp>
      <p:sp>
        <p:nvSpPr>
          <p:cNvPr id="19" name="ZoneTexte 18">
            <a:extLst>
              <a:ext uri="{FF2B5EF4-FFF2-40B4-BE49-F238E27FC236}">
                <a16:creationId xmlns:a16="http://schemas.microsoft.com/office/drawing/2014/main" id="{0A564119-3B28-A10A-FAC2-69327F3FCA18}"/>
              </a:ext>
            </a:extLst>
          </p:cNvPr>
          <p:cNvSpPr txBox="1"/>
          <p:nvPr/>
        </p:nvSpPr>
        <p:spPr>
          <a:xfrm>
            <a:off x="4772615" y="735919"/>
            <a:ext cx="4247753" cy="1815882"/>
          </a:xfrm>
          <a:prstGeom prst="rect">
            <a:avLst/>
          </a:prstGeom>
          <a:noFill/>
        </p:spPr>
        <p:txBody>
          <a:bodyPr wrap="square" rtlCol="0">
            <a:spAutoFit/>
          </a:bodyPr>
          <a:lstStyle/>
          <a:p>
            <a:pPr algn="ctr" rtl="0">
              <a:spcBef>
                <a:spcPts val="0"/>
              </a:spcBef>
              <a:spcAft>
                <a:spcPts val="0"/>
              </a:spcAft>
            </a:pPr>
            <a:r>
              <a:rPr lang="fr-FR" sz="1600" b="1" i="0" u="none" strike="noStrike" dirty="0">
                <a:solidFill>
                  <a:srgbClr val="745875"/>
                </a:solidFill>
                <a:effectLst/>
                <a:latin typeface="Raleway" pitchFamily="2" charset="0"/>
              </a:rPr>
              <a:t>Quels sont les objectifs ? </a:t>
            </a:r>
          </a:p>
          <a:p>
            <a:pPr algn="ctr" rtl="0">
              <a:spcBef>
                <a:spcPts val="0"/>
              </a:spcBef>
              <a:spcAft>
                <a:spcPts val="0"/>
              </a:spcAft>
            </a:pPr>
            <a:endParaRPr lang="fr-FR" sz="1200" dirty="0">
              <a:latin typeface="EB Garamond" panose="00000500000000000000" pitchFamily="2" charset="0"/>
              <a:ea typeface="EB Garamond" panose="00000500000000000000" pitchFamily="2" charset="0"/>
            </a:endParaRPr>
          </a:p>
          <a:p>
            <a:pPr algn="ctr" rtl="0">
              <a:spcBef>
                <a:spcPts val="0"/>
              </a:spcBef>
              <a:spcAft>
                <a:spcPts val="0"/>
              </a:spcAft>
            </a:pPr>
            <a:endParaRPr lang="fr-FR" sz="1200" dirty="0">
              <a:latin typeface="EB Garamond" panose="00000500000000000000" pitchFamily="2" charset="0"/>
              <a:ea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rPr>
              <a:t>Chercher l’apaisement, le réconfort.</a:t>
            </a:r>
          </a:p>
          <a:p>
            <a:pPr marL="171450" indent="-171450" rtl="0" fontAlgn="base">
              <a:spcBef>
                <a:spcPts val="0"/>
              </a:spcBef>
              <a:spcAft>
                <a:spcPts val="0"/>
              </a:spcAft>
              <a:buFont typeface="Arial" panose="020B0604020202020204" pitchFamily="34" charset="0"/>
              <a:buChar char="•"/>
            </a:pPr>
            <a:endParaRPr lang="fr-FR" sz="1200" b="0" i="0" u="none" strike="noStrike" dirty="0">
              <a:solidFill>
                <a:schemeClr val="bg2">
                  <a:lumMod val="25000"/>
                </a:schemeClr>
              </a:solidFill>
              <a:effectLst/>
              <a:latin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rPr>
              <a:t>Un moment de tendresse.</a:t>
            </a:r>
          </a:p>
          <a:p>
            <a:pPr marL="171450" indent="-171450" rtl="0" fontAlgn="base">
              <a:spcBef>
                <a:spcPts val="0"/>
              </a:spcBef>
              <a:spcAft>
                <a:spcPts val="0"/>
              </a:spcAft>
              <a:buFont typeface="Arial" panose="020B0604020202020204" pitchFamily="34" charset="0"/>
              <a:buChar char="•"/>
            </a:pPr>
            <a:endParaRPr lang="fr-FR" sz="1200" b="0" i="0" u="none" strike="noStrike" dirty="0">
              <a:solidFill>
                <a:schemeClr val="bg2">
                  <a:lumMod val="25000"/>
                </a:schemeClr>
              </a:solidFill>
              <a:effectLst/>
              <a:latin typeface="EB Garamond" panose="00000500000000000000" pitchFamily="2" charset="0"/>
            </a:endParaRPr>
          </a:p>
          <a:p>
            <a:pPr marL="171450" indent="-171450" rtl="0" fontAlgn="base">
              <a:spcBef>
                <a:spcPts val="0"/>
              </a:spcBef>
              <a:spcAft>
                <a:spcPts val="0"/>
              </a:spcAft>
              <a:buFont typeface="Arial" panose="020B0604020202020204" pitchFamily="34" charset="0"/>
              <a:buChar char="•"/>
            </a:pPr>
            <a:r>
              <a:rPr lang="fr-FR" sz="1200" b="0" i="0" u="none" strike="noStrike" dirty="0">
                <a:solidFill>
                  <a:schemeClr val="bg2">
                    <a:lumMod val="25000"/>
                  </a:schemeClr>
                </a:solidFill>
                <a:effectLst/>
                <a:latin typeface="EB Garamond" panose="00000500000000000000" pitchFamily="2" charset="0"/>
              </a:rPr>
              <a:t>L’animal est un confident.</a:t>
            </a:r>
          </a:p>
          <a:p>
            <a:pPr lvl="1" fontAlgn="base"/>
            <a:endParaRPr lang="fr-FR" sz="1200" b="0" i="0" u="none" strike="noStrike" dirty="0">
              <a:solidFill>
                <a:srgbClr val="434343"/>
              </a:solidFill>
              <a:effectLst/>
              <a:latin typeface="EB Garamond" panose="00000500000000000000" pitchFamily="2" charset="0"/>
            </a:endParaRPr>
          </a:p>
        </p:txBody>
      </p:sp>
      <p:sp>
        <p:nvSpPr>
          <p:cNvPr id="20" name="Rectangle : coins arrondis 19">
            <a:extLst>
              <a:ext uri="{FF2B5EF4-FFF2-40B4-BE49-F238E27FC236}">
                <a16:creationId xmlns:a16="http://schemas.microsoft.com/office/drawing/2014/main" id="{66E83A04-F78C-6CA8-5CA3-EC29CF6ABA34}"/>
              </a:ext>
            </a:extLst>
          </p:cNvPr>
          <p:cNvSpPr/>
          <p:nvPr/>
        </p:nvSpPr>
        <p:spPr>
          <a:xfrm>
            <a:off x="149298" y="3639875"/>
            <a:ext cx="4397050" cy="938887"/>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01689" algn="ctr" rtl="0">
              <a:spcBef>
                <a:spcPts val="0"/>
              </a:spcBef>
              <a:spcAft>
                <a:spcPts val="0"/>
              </a:spcAft>
            </a:pPr>
            <a:r>
              <a:rPr lang="fr-FR" sz="1200" b="1" i="0" u="none" strike="noStrike" dirty="0">
                <a:solidFill>
                  <a:schemeClr val="bg2">
                    <a:lumMod val="25000"/>
                  </a:schemeClr>
                </a:solidFill>
                <a:effectLst/>
                <a:latin typeface="EB Garamond" panose="00000500000000000000" pitchFamily="2" charset="0"/>
                <a:ea typeface="EB Garamond" panose="00000500000000000000" pitchFamily="2" charset="0"/>
              </a:rPr>
              <a:t>Avant la séance, </a:t>
            </a: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un échange téléphonique est réalisé afin de préparer</a:t>
            </a:r>
            <a:r>
              <a:rPr lang="fr-FR" sz="1200" dirty="0">
                <a:solidFill>
                  <a:schemeClr val="bg2">
                    <a:lumMod val="25000"/>
                  </a:schemeClr>
                </a:solidFill>
                <a:latin typeface="EB Garamond" panose="00000500000000000000" pitchFamily="2" charset="0"/>
                <a:ea typeface="EB Garamond" panose="00000500000000000000" pitchFamily="2" charset="0"/>
              </a:rPr>
              <a:t> </a:t>
            </a:r>
            <a:r>
              <a:rPr lang="fr-FR" sz="1200" b="0" i="0" u="none" strike="noStrike" dirty="0">
                <a:solidFill>
                  <a:schemeClr val="bg2">
                    <a:lumMod val="25000"/>
                  </a:schemeClr>
                </a:solidFill>
                <a:effectLst/>
                <a:latin typeface="EB Garamond" panose="00000500000000000000" pitchFamily="2" charset="0"/>
                <a:ea typeface="EB Garamond" panose="00000500000000000000" pitchFamily="2" charset="0"/>
              </a:rPr>
              <a:t>l’organisation de la séance. Nous intervenons de manière occasionnelle ou régulière sur demande des établissements, de la famille ou de la personne en fin de vie.</a:t>
            </a:r>
            <a:endParaRPr lang="fr-FR" sz="1200" b="0" dirty="0">
              <a:solidFill>
                <a:schemeClr val="bg2">
                  <a:lumMod val="25000"/>
                </a:schemeClr>
              </a:solidFill>
              <a:effectLst/>
              <a:latin typeface="EB Garamond" panose="00000500000000000000" pitchFamily="2" charset="0"/>
              <a:ea typeface="EB Garamond" panose="00000500000000000000" pitchFamily="2" charset="0"/>
            </a:endParaRPr>
          </a:p>
        </p:txBody>
      </p:sp>
      <p:cxnSp>
        <p:nvCxnSpPr>
          <p:cNvPr id="24" name="Connecteur droit 23">
            <a:extLst>
              <a:ext uri="{FF2B5EF4-FFF2-40B4-BE49-F238E27FC236}">
                <a16:creationId xmlns:a16="http://schemas.microsoft.com/office/drawing/2014/main" id="{6F4A3977-DDC7-2C08-E4E1-9DD50F44040D}"/>
              </a:ext>
            </a:extLst>
          </p:cNvPr>
          <p:cNvCxnSpPr/>
          <p:nvPr/>
        </p:nvCxnSpPr>
        <p:spPr>
          <a:xfrm>
            <a:off x="4646645" y="886408"/>
            <a:ext cx="0" cy="498254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AD1BB216-966E-6ADC-E67B-6D8D1CB6ED04}"/>
              </a:ext>
            </a:extLst>
          </p:cNvPr>
          <p:cNvSpPr/>
          <p:nvPr/>
        </p:nvSpPr>
        <p:spPr>
          <a:xfrm>
            <a:off x="4772609" y="2777188"/>
            <a:ext cx="4219757" cy="2321154"/>
          </a:xfrm>
          <a:prstGeom prst="roundRect">
            <a:avLst/>
          </a:prstGeom>
          <a:solidFill>
            <a:srgbClr val="E4D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u="sng" dirty="0">
              <a:solidFill>
                <a:schemeClr val="bg2">
                  <a:lumMod val="25000"/>
                </a:schemeClr>
              </a:solidFill>
              <a:latin typeface="EB Garamond" panose="00000500000000000000" pitchFamily="2" charset="0"/>
              <a:ea typeface="EB Garamond" panose="00000500000000000000" pitchFamily="2" charset="0"/>
            </a:endParaRPr>
          </a:p>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Suivi et évaluation</a:t>
            </a:r>
            <a:r>
              <a:rPr lang="fr-FR" sz="1200" b="1" dirty="0">
                <a:solidFill>
                  <a:schemeClr val="bg2">
                    <a:lumMod val="25000"/>
                  </a:schemeClr>
                </a:solidFill>
                <a:latin typeface="EB Garamond" panose="00000500000000000000" pitchFamily="2" charset="0"/>
                <a:ea typeface="EB Garamond" panose="00000500000000000000" pitchFamily="2" charset="0"/>
              </a:rPr>
              <a:t> : </a:t>
            </a:r>
          </a:p>
          <a:p>
            <a:pPr algn="ctr"/>
            <a:r>
              <a:rPr lang="fr-FR" sz="1200" i="0" u="none" strike="noStrike" dirty="0">
                <a:solidFill>
                  <a:schemeClr val="bg2">
                    <a:lumMod val="25000"/>
                  </a:schemeClr>
                </a:solidFill>
                <a:effectLst/>
                <a:latin typeface="EB Garamond" panose="00000500000000000000" pitchFamily="2" charset="0"/>
              </a:rPr>
              <a:t>Un suivi est effectué après la séance auprès de la famille et de l’équipe soignante.</a:t>
            </a:r>
          </a:p>
          <a:p>
            <a:pPr algn="ctr"/>
            <a:endParaRPr lang="fr-FR" sz="1200" b="1" dirty="0">
              <a:solidFill>
                <a:schemeClr val="bg2">
                  <a:lumMod val="25000"/>
                </a:schemeClr>
              </a:solidFill>
              <a:latin typeface="EB Garamond" panose="00000500000000000000" pitchFamily="2" charset="0"/>
              <a:ea typeface="EB Garamond" panose="00000500000000000000" pitchFamily="2" charset="0"/>
            </a:endParaRPr>
          </a:p>
          <a:p>
            <a:pPr algn="ctr"/>
            <a:r>
              <a:rPr lang="fr-FR" sz="1200" b="1" u="sng" dirty="0">
                <a:solidFill>
                  <a:schemeClr val="bg2">
                    <a:lumMod val="25000"/>
                  </a:schemeClr>
                </a:solidFill>
                <a:latin typeface="EB Garamond" panose="00000500000000000000" pitchFamily="2" charset="0"/>
                <a:ea typeface="EB Garamond" panose="00000500000000000000" pitchFamily="2" charset="0"/>
              </a:rPr>
              <a:t>Informations</a:t>
            </a:r>
            <a:r>
              <a:rPr lang="fr-FR" sz="1200" b="1" dirty="0">
                <a:solidFill>
                  <a:schemeClr val="bg2">
                    <a:lumMod val="25000"/>
                  </a:schemeClr>
                </a:solidFill>
                <a:latin typeface="EB Garamond" panose="00000500000000000000" pitchFamily="2" charset="0"/>
                <a:ea typeface="EB Garamond" panose="00000500000000000000" pitchFamily="2" charset="0"/>
              </a:rPr>
              <a:t> :</a:t>
            </a:r>
            <a:endParaRPr lang="fr-FR" sz="1200" dirty="0">
              <a:solidFill>
                <a:schemeClr val="bg2">
                  <a:lumMod val="25000"/>
                </a:schemeClr>
              </a:solidFill>
              <a:latin typeface="EB Garamond" panose="00000500000000000000" pitchFamily="2" charset="0"/>
            </a:endParaRPr>
          </a:p>
          <a:p>
            <a:pPr algn="ctr"/>
            <a:r>
              <a:rPr lang="fr-FR" sz="1200" i="0" u="none" strike="noStrike" dirty="0">
                <a:solidFill>
                  <a:schemeClr val="bg2">
                    <a:lumMod val="25000"/>
                  </a:schemeClr>
                </a:solidFill>
                <a:effectLst/>
                <a:latin typeface="EB Garamond" panose="00000500000000000000" pitchFamily="2" charset="0"/>
              </a:rPr>
              <a:t>La séance peut également être un moment de partage et être organisée en présence de la famille</a:t>
            </a:r>
            <a:r>
              <a:rPr lang="fr-FR" sz="1200" b="1" i="0" u="none" strike="noStrike" dirty="0">
                <a:solidFill>
                  <a:schemeClr val="bg2">
                    <a:lumMod val="25000"/>
                  </a:schemeClr>
                </a:solidFill>
                <a:effectLst/>
                <a:latin typeface="EB Garamond" panose="00000500000000000000" pitchFamily="2" charset="0"/>
              </a:rPr>
              <a:t>.</a:t>
            </a:r>
          </a:p>
          <a:p>
            <a:pPr algn="ctr"/>
            <a:endParaRPr lang="fr-FR" sz="1200" b="1" i="0" u="none" strike="noStrike" dirty="0">
              <a:solidFill>
                <a:schemeClr val="bg2">
                  <a:lumMod val="25000"/>
                </a:schemeClr>
              </a:solidFill>
              <a:effectLst/>
              <a:latin typeface="EB Garamond" panose="00000500000000000000" pitchFamily="2" charset="0"/>
            </a:endParaRPr>
          </a:p>
          <a:p>
            <a:pPr algn="ctr"/>
            <a:r>
              <a:rPr lang="fr-FR" sz="1200" b="1" u="none" strike="noStrike" dirty="0">
                <a:solidFill>
                  <a:schemeClr val="bg2">
                    <a:lumMod val="25000"/>
                  </a:schemeClr>
                </a:solidFill>
                <a:effectLst/>
                <a:latin typeface="EB Garamond" panose="00000500000000000000" pitchFamily="2" charset="0"/>
              </a:rPr>
              <a:t>La durée de l’intervention est modulable en fonction des capacités du bénéficiaire. Un devis sera établi.</a:t>
            </a:r>
          </a:p>
          <a:p>
            <a:pPr algn="ctr"/>
            <a:endParaRPr lang="fr-FR" sz="1200" b="1" i="0" u="none" strike="noStrike" dirty="0">
              <a:solidFill>
                <a:schemeClr val="bg2">
                  <a:lumMod val="25000"/>
                </a:schemeClr>
              </a:solidFill>
              <a:effectLst/>
              <a:latin typeface="EB Garamond" panose="00000500000000000000" pitchFamily="2" charset="0"/>
            </a:endParaRPr>
          </a:p>
          <a:p>
            <a:pPr algn="ctr"/>
            <a:endParaRPr lang="fr-FR" sz="1200" i="0" u="none" strike="noStrike" dirty="0">
              <a:solidFill>
                <a:schemeClr val="bg2">
                  <a:lumMod val="25000"/>
                </a:schemeClr>
              </a:solidFill>
              <a:effectLst/>
              <a:latin typeface="EB Garamond" panose="00000500000000000000" pitchFamily="2" charset="0"/>
            </a:endParaRPr>
          </a:p>
        </p:txBody>
      </p:sp>
      <p:pic>
        <p:nvPicPr>
          <p:cNvPr id="2" name="Graphique 1" descr="Empreintes de pattes">
            <a:extLst>
              <a:ext uri="{FF2B5EF4-FFF2-40B4-BE49-F238E27FC236}">
                <a16:creationId xmlns:a16="http://schemas.microsoft.com/office/drawing/2014/main" id="{512EF19E-35FF-B0E3-EBF0-343F508D6A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2244" y="2836734"/>
            <a:ext cx="340567" cy="340567"/>
          </a:xfrm>
          <a:prstGeom prst="rect">
            <a:avLst/>
          </a:prstGeom>
        </p:spPr>
      </p:pic>
      <p:sp>
        <p:nvSpPr>
          <p:cNvPr id="5" name="ZoneTexte 4">
            <a:extLst>
              <a:ext uri="{FF2B5EF4-FFF2-40B4-BE49-F238E27FC236}">
                <a16:creationId xmlns:a16="http://schemas.microsoft.com/office/drawing/2014/main" id="{31D00974-94F6-39BC-A3C4-81C67F84A872}"/>
              </a:ext>
            </a:extLst>
          </p:cNvPr>
          <p:cNvSpPr txBox="1"/>
          <p:nvPr/>
        </p:nvSpPr>
        <p:spPr>
          <a:xfrm>
            <a:off x="4646644" y="5530401"/>
            <a:ext cx="4497349" cy="338554"/>
          </a:xfrm>
          <a:prstGeom prst="rect">
            <a:avLst/>
          </a:prstGeom>
          <a:noFill/>
        </p:spPr>
        <p:txBody>
          <a:bodyPr wrap="square" rtlCol="0">
            <a:spAutoFit/>
          </a:bodyPr>
          <a:lstStyle/>
          <a:p>
            <a:pPr algn="ctr"/>
            <a:r>
              <a:rPr lang="fr-FR" sz="1600" b="1">
                <a:solidFill>
                  <a:srgbClr val="745875"/>
                </a:solidFill>
                <a:latin typeface="Raleway" pitchFamily="2" charset="0"/>
              </a:rPr>
              <a:t>Tous nos tarifs en page 12 du catalogue</a:t>
            </a:r>
            <a:endParaRPr lang="fr-FR" sz="1600" b="1" dirty="0">
              <a:solidFill>
                <a:srgbClr val="745875"/>
              </a:solidFill>
              <a:latin typeface="Raleway" pitchFamily="2" charset="0"/>
            </a:endParaRPr>
          </a:p>
        </p:txBody>
      </p:sp>
      <p:pic>
        <p:nvPicPr>
          <p:cNvPr id="3" name="Graphique 2" descr="Homme">
            <a:extLst>
              <a:ext uri="{FF2B5EF4-FFF2-40B4-BE49-F238E27FC236}">
                <a16:creationId xmlns:a16="http://schemas.microsoft.com/office/drawing/2014/main" id="{C6D59727-64F6-FB4A-065E-FCA5615B69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6896" y="1481943"/>
            <a:ext cx="200607" cy="200607"/>
          </a:xfrm>
          <a:prstGeom prst="rect">
            <a:avLst/>
          </a:prstGeom>
        </p:spPr>
      </p:pic>
      <p:pic>
        <p:nvPicPr>
          <p:cNvPr id="4" name="Image 3">
            <a:extLst>
              <a:ext uri="{FF2B5EF4-FFF2-40B4-BE49-F238E27FC236}">
                <a16:creationId xmlns:a16="http://schemas.microsoft.com/office/drawing/2014/main" id="{AD2CC6BC-4719-DC49-465A-F49D045567B1}"/>
              </a:ext>
            </a:extLst>
          </p:cNvPr>
          <p:cNvPicPr>
            <a:picLocks noChangeAspect="1"/>
          </p:cNvPicPr>
          <p:nvPr/>
        </p:nvPicPr>
        <p:blipFill>
          <a:blip r:embed="rId9"/>
          <a:stretch>
            <a:fillRect/>
          </a:stretch>
        </p:blipFill>
        <p:spPr>
          <a:xfrm>
            <a:off x="8467045" y="6291007"/>
            <a:ext cx="676955" cy="566993"/>
          </a:xfrm>
          <a:prstGeom prst="rect">
            <a:avLst/>
          </a:prstGeom>
        </p:spPr>
      </p:pic>
    </p:spTree>
    <p:extLst>
      <p:ext uri="{BB962C8B-B14F-4D97-AF65-F5344CB8AC3E}">
        <p14:creationId xmlns:p14="http://schemas.microsoft.com/office/powerpoint/2010/main" val="12754640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5147</TotalTime>
  <Words>3216</Words>
  <Application>Microsoft Office PowerPoint</Application>
  <PresentationFormat>Affichage à l'écran (4:3)</PresentationFormat>
  <Paragraphs>410</Paragraphs>
  <Slides>16</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Calibri Light</vt:lpstr>
      <vt:lpstr>EB Garamond</vt:lpstr>
      <vt:lpstr>Quiska</vt:lpstr>
      <vt:lpstr>Raleway</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Mélanie D</dc:creator>
  <cp:lastModifiedBy>Mélanie D</cp:lastModifiedBy>
  <cp:revision>45</cp:revision>
  <dcterms:created xsi:type="dcterms:W3CDTF">2024-05-23T13:27:16Z</dcterms:created>
  <dcterms:modified xsi:type="dcterms:W3CDTF">2026-02-22T15:31:15Z</dcterms:modified>
</cp:coreProperties>
</file>